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3" r:id="rId4"/>
    <p:sldId id="257" r:id="rId5"/>
    <p:sldId id="287" r:id="rId6"/>
    <p:sldId id="288" r:id="rId7"/>
    <p:sldId id="289" r:id="rId8"/>
    <p:sldId id="264" r:id="rId9"/>
    <p:sldId id="265" r:id="rId10"/>
    <p:sldId id="261" r:id="rId11"/>
    <p:sldId id="262" r:id="rId12"/>
    <p:sldId id="258" r:id="rId13"/>
    <p:sldId id="267" r:id="rId14"/>
    <p:sldId id="260" r:id="rId15"/>
    <p:sldId id="266" r:id="rId16"/>
    <p:sldId id="268" r:id="rId17"/>
    <p:sldId id="259" r:id="rId18"/>
    <p:sldId id="269" r:id="rId19"/>
    <p:sldId id="270" r:id="rId20"/>
    <p:sldId id="271" r:id="rId21"/>
    <p:sldId id="273" r:id="rId22"/>
    <p:sldId id="272" r:id="rId23"/>
    <p:sldId id="274" r:id="rId24"/>
    <p:sldId id="275" r:id="rId25"/>
    <p:sldId id="276" r:id="rId26"/>
    <p:sldId id="278" r:id="rId27"/>
    <p:sldId id="277" r:id="rId28"/>
    <p:sldId id="279" r:id="rId29"/>
    <p:sldId id="280" r:id="rId30"/>
    <p:sldId id="281" r:id="rId31"/>
    <p:sldId id="282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42F59-889D-0013-3AB4-F5F5953F9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37D77C-88ED-EA32-E32E-E7753483C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876A4-69DA-748F-1172-76097C94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77C70C-5EDB-78EB-48BE-D739D677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CC59E4-1289-8F07-918C-CBEB8F7B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97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A3A49-3DE1-23AD-A456-AA3B5EC2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723F0-B3A3-D0DE-3992-E572F43D4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6125A-1ABE-4B0D-22E9-5A0268FF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EDBBE-3A38-7A2C-F9C8-89BA3D9C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972BC-F688-BDFB-AECE-21CC5031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95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BE9BB1-27D4-C59D-A3EC-77BC1A89F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CCB725-BC9E-3AB8-B6A5-5C2C32BC7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2D107-2789-9982-9ACB-F45F674E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E79ED-55E8-B2D5-34CA-20E02C72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2F3E6-581D-BFFC-A0F4-98763372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467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6F4F-5270-A4E6-32CB-E94A51E4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50D4A-518A-8A8E-4F39-0BD0BAD82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A683A-66F1-E78C-EFCF-BB39C03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67195-3AE7-CBCE-23FA-DC8247E5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5BA60-9BC7-2D05-BADC-0C77920D1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94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BC967-45BE-7371-3BC9-5FDC4137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1DA83-E477-8043-41C5-E8D0B836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A77A6-7F6C-B8DC-DB16-2D9F7F3C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320710-A272-984F-2C18-FF8287C7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1517E-38B6-51B9-5EC2-E0472220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168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5FFA9-821B-718D-9190-F9357ED0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AC6FE-6A66-6E43-D54D-34E245661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A32EB7-61C2-744A-F7BD-84FDC0FD9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E5834-1530-A51F-3249-1F5ED45D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03A62-C8F1-B3AC-859C-91AAC515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4C29-F263-3F36-7B4D-C86A6BCD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7424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3993E-1A1D-AD19-CC2F-E5814C7D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017D47-EB21-3CB3-32D5-0C9BD580C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D019D6-B35F-C749-1FEF-9E164A0B4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5D95A5-C21C-CEBC-61A7-C0F7F8D10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8FDDBA-C0A7-51B1-4828-2162294D2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9A3D49-2716-A308-6FFA-3D42AE21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336822-2265-D6EA-95CB-57DE2153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3E688D-1CB3-DE18-902F-2284CAE8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256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7BA62-EEBF-B3E3-054F-413F97DC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67A628-D1DD-A2BA-B3F7-1E4D6ACA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EF6056-55A2-83D7-2F0E-D384E734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FACA3B-38E8-4C71-3C2C-309CD05B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332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B9531D-1F6B-B2D3-3249-55176819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F14BC5-7DEA-FE0D-9B52-9C192535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7C2385-69DA-6E7A-888E-0DA8E873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234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E8462-90D1-DC30-5B05-5F9FDC3A7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3D6996-DCB9-C55F-78B5-6CFCFF41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52C5DF-A689-3EDC-2929-904A68606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B7D1F3-F4A7-8B44-DD7D-64069208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EB09C-BA20-BEDD-69CE-499A3AFB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560E61-1979-6CBF-0A17-88CD9C7D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0902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246A8-A6F0-6E94-5B6F-AF74E18B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875F37-6076-0B2B-2786-3FB7EDB02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9A98F7-443E-0F33-7EDF-D20655562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58A698-6825-E99B-AC1A-8A8F2063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7B74-56E0-7173-FF0E-0FAAA269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52FC1B-C189-1277-A137-B3F176DE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325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D36-7C88-B3B9-C406-EF2D090B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DABD6E-B72C-4BC9-8861-FAAB168E0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DB106-7D82-1E6C-E12F-92577F01C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D126-8955-4338-AAFB-D59C98F6AA52}" type="datetimeFigureOut">
              <a:rPr lang="ru-KZ" smtClean="0"/>
              <a:t>24.01.2023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A3F85-4455-7F68-637C-7256978E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F47F9-1E7F-4F0C-3F6A-83F027F12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45F7-088D-445C-8539-F8AFBB52EE8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92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D%D0%B0%D0%BD%D0%BE%D0%BC%D0%B5%D1%82%D1%8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D%D0%BA%D1%81%D0%B8%D0%BC%D0%B5%D1%80%D0%BD%D1%8B%D0%B9_%D0%BB%D0%B0%D0%B7%D0%B5%D1%80" TargetMode="External"/><Relationship Id="rId4" Type="http://schemas.openxmlformats.org/officeDocument/2006/relationships/hyperlink" Target="https://ru.wikipedia.org/wiki/%D0%A0%D1%82%D1%83%D1%82%D0%BD%D0%B0%D1%8F_%D0%BB%D0%B0%D0%BC%D0%BF%D0%B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0%BD%D0%BE%D0%BC%D0%B5%D1%82%D1%80" TargetMode="External"/><Relationship Id="rId2" Type="http://schemas.openxmlformats.org/officeDocument/2006/relationships/hyperlink" Target="https://ru.wikipedia.org/wiki/%D0%A4%D0%BE%D1%82%D0%BE%D0%BB%D0%B8%D1%82%D0%BE%D0%B3%D1%80%D0%B0%D1%84%D0%B8%D1%8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EC632-14E7-F884-C4A0-22288FCB1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645AD"/>
                </a:solidFill>
                <a:latin typeface="Arial" panose="020B0604020202020204" pitchFamily="34" charset="0"/>
              </a:rPr>
              <a:t>Фотолитография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B18A0E-E876-C141-EFC6-077014CA3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4800" dirty="0"/>
              <a:t>2-лекция</a:t>
            </a:r>
            <a:endParaRPr lang="ru-KZ" sz="4800" dirty="0"/>
          </a:p>
        </p:txBody>
      </p:sp>
    </p:spTree>
    <p:extLst>
      <p:ext uri="{BB962C8B-B14F-4D97-AF65-F5344CB8AC3E}">
        <p14:creationId xmlns:p14="http://schemas.microsoft.com/office/powerpoint/2010/main" val="80455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 b="79238"/>
          <a:stretch/>
        </p:blipFill>
        <p:spPr bwMode="auto">
          <a:xfrm>
            <a:off x="227782" y="874103"/>
            <a:ext cx="2977533" cy="34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C20B7F3-6C98-F6C0-89A5-4767DBF78533}"/>
              </a:ext>
            </a:extLst>
          </p:cNvPr>
          <p:cNvSpPr/>
          <p:nvPr/>
        </p:nvSpPr>
        <p:spPr>
          <a:xfrm>
            <a:off x="150596" y="760696"/>
            <a:ext cx="3075039" cy="1653779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339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 b="79238"/>
          <a:stretch/>
        </p:blipFill>
        <p:spPr bwMode="auto">
          <a:xfrm>
            <a:off x="227782" y="874103"/>
            <a:ext cx="2977533" cy="34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CC5C79-5F6A-8481-35F4-8AD6DD4F6442}"/>
              </a:ext>
            </a:extLst>
          </p:cNvPr>
          <p:cNvSpPr txBox="1"/>
          <p:nvPr/>
        </p:nvSpPr>
        <p:spPr>
          <a:xfrm>
            <a:off x="3382296" y="760696"/>
            <a:ext cx="849507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/>
              <a:t>Бастапқыда</a:t>
            </a:r>
            <a:r>
              <a:rPr lang="ru-KZ" sz="2400" dirty="0"/>
              <a:t> </a:t>
            </a:r>
            <a:r>
              <a:rPr lang="ru-RU" sz="2400" dirty="0">
                <a:highlight>
                  <a:srgbClr val="00FF00"/>
                </a:highlight>
              </a:rPr>
              <a:t>т</a:t>
            </a:r>
            <a:r>
              <a:rPr lang="kk-KZ" sz="2400" dirty="0">
                <a:highlight>
                  <a:srgbClr val="00FF00"/>
                </a:highlight>
              </a:rPr>
              <a:t>өсемшеге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/>
              <a:t>(</a:t>
            </a:r>
            <a:r>
              <a:rPr lang="ru-KZ" sz="2400" dirty="0" err="1"/>
              <a:t>монокристалды</a:t>
            </a:r>
            <a:r>
              <a:rPr lang="ru-KZ" sz="2400" dirty="0"/>
              <a:t> кремний </a:t>
            </a:r>
            <a:r>
              <a:rPr lang="ru-KZ" sz="2400" dirty="0" err="1"/>
              <a:t>пластинасы</a:t>
            </a:r>
            <a:r>
              <a:rPr lang="ru-KZ" sz="2400" dirty="0"/>
              <a:t>) </a:t>
            </a:r>
            <a:r>
              <a:rPr lang="ru-KZ" sz="2400" dirty="0" err="1"/>
              <a:t>әртүрлі</a:t>
            </a:r>
            <a:r>
              <a:rPr lang="ru-KZ" sz="2400" dirty="0"/>
              <a:t> </a:t>
            </a:r>
            <a:r>
              <a:rPr lang="ru-KZ" sz="2400" dirty="0" err="1"/>
              <a:t>органикалық</a:t>
            </a:r>
            <a:r>
              <a:rPr lang="ru-KZ" sz="2400" dirty="0"/>
              <a:t> </a:t>
            </a:r>
            <a:r>
              <a:rPr lang="ru-KZ" sz="2400" dirty="0" err="1"/>
              <a:t>еріткіштердегі</a:t>
            </a:r>
            <a:r>
              <a:rPr lang="ru-KZ" sz="2400" dirty="0"/>
              <a:t> </a:t>
            </a:r>
            <a:r>
              <a:rPr lang="ru-KZ" sz="2400" dirty="0" err="1"/>
              <a:t>ультрадыбыстық</a:t>
            </a:r>
            <a:r>
              <a:rPr lang="ru-KZ" sz="2400" dirty="0"/>
              <a:t> </a:t>
            </a:r>
            <a:r>
              <a:rPr lang="ru-KZ" sz="2400" dirty="0" err="1"/>
              <a:t>ваннада</a:t>
            </a:r>
            <a:r>
              <a:rPr lang="ru-KZ" sz="2400" dirty="0"/>
              <a:t> </a:t>
            </a:r>
            <a:r>
              <a:rPr lang="ru-KZ" sz="2400" dirty="0" err="1"/>
              <a:t>ластанудан</a:t>
            </a:r>
            <a:r>
              <a:rPr lang="ru-KZ" sz="2400" dirty="0"/>
              <a:t> </a:t>
            </a:r>
            <a:r>
              <a:rPr lang="ru-KZ" sz="2400" dirty="0" err="1"/>
              <a:t>тазартылады</a:t>
            </a:r>
            <a:r>
              <a:rPr lang="ru-KZ" sz="2400" dirty="0"/>
              <a:t>: ацетон мен метанол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kk-KZ" sz="2400" dirty="0"/>
              <a:t>и</a:t>
            </a:r>
            <a:r>
              <a:rPr lang="ru-KZ" sz="2400" dirty="0" err="1"/>
              <a:t>зопропанолды</a:t>
            </a:r>
            <a:r>
              <a:rPr lang="ru-KZ" sz="2400" dirty="0"/>
              <a:t> </a:t>
            </a:r>
            <a:r>
              <a:rPr lang="ru-KZ" sz="2400" dirty="0" err="1"/>
              <a:t>шаю</a:t>
            </a:r>
            <a:r>
              <a:rPr lang="kk-KZ" sz="2400" dirty="0"/>
              <a:t> арқылы</a:t>
            </a:r>
            <a:r>
              <a:rPr lang="ru-KZ" sz="2400" dirty="0"/>
              <a:t>. </a:t>
            </a:r>
            <a:r>
              <a:rPr lang="ru-KZ" sz="2400" dirty="0" err="1"/>
              <a:t>Беттің</a:t>
            </a:r>
            <a:r>
              <a:rPr lang="ru-KZ" sz="2400" dirty="0"/>
              <a:t> </a:t>
            </a:r>
            <a:r>
              <a:rPr lang="ru-KZ" sz="2400" dirty="0" err="1"/>
              <a:t>айтарлықтай</a:t>
            </a:r>
            <a:r>
              <a:rPr lang="ru-KZ" sz="2400" dirty="0"/>
              <a:t> </a:t>
            </a:r>
            <a:r>
              <a:rPr lang="ru-KZ" sz="2400" dirty="0" err="1"/>
              <a:t>ластануы</a:t>
            </a:r>
            <a:r>
              <a:rPr lang="ru-KZ" sz="2400" dirty="0"/>
              <a:t> </a:t>
            </a:r>
            <a:r>
              <a:rPr lang="ru-KZ" sz="2400" dirty="0" err="1"/>
              <a:t>жағдайында</a:t>
            </a:r>
            <a:r>
              <a:rPr lang="ru-KZ" sz="2400" dirty="0"/>
              <a:t> </a:t>
            </a:r>
            <a:r>
              <a:rPr lang="ru-KZ" sz="2400" dirty="0" err="1"/>
              <a:t>ол</a:t>
            </a:r>
            <a:r>
              <a:rPr lang="ru-KZ" sz="2400" dirty="0"/>
              <a:t> </a:t>
            </a:r>
            <a:r>
              <a:rPr lang="ru-KZ" sz="2400" dirty="0" err="1"/>
              <a:t>күкірт</a:t>
            </a:r>
            <a:r>
              <a:rPr lang="ru-KZ" sz="2400" dirty="0"/>
              <a:t> </a:t>
            </a:r>
            <a:r>
              <a:rPr lang="ru-KZ" sz="2400" dirty="0" err="1"/>
              <a:t>қышқылы</a:t>
            </a:r>
            <a:r>
              <a:rPr lang="ru-KZ" sz="2400" dirty="0"/>
              <a:t> мен </a:t>
            </a:r>
            <a:r>
              <a:rPr lang="ru-KZ" sz="2400" dirty="0" err="1"/>
              <a:t>сутегі</a:t>
            </a:r>
            <a:r>
              <a:rPr lang="ru-KZ" sz="2400" dirty="0"/>
              <a:t> </a:t>
            </a:r>
            <a:r>
              <a:rPr lang="ru-KZ" sz="2400" dirty="0" err="1"/>
              <a:t>асқын</a:t>
            </a:r>
            <a:r>
              <a:rPr lang="ru-KZ" sz="2400" dirty="0"/>
              <a:t> </a:t>
            </a:r>
            <a:r>
              <a:rPr lang="ru-KZ" sz="2400" dirty="0" err="1"/>
              <a:t>тотығының</a:t>
            </a:r>
            <a:r>
              <a:rPr lang="kk-KZ" sz="2400" dirty="0"/>
              <a:t> </a:t>
            </a:r>
            <a:r>
              <a:rPr lang="ru-KZ" sz="2400" dirty="0" err="1"/>
              <a:t>қоспасымен</a:t>
            </a:r>
            <a:r>
              <a:rPr lang="ru-KZ" sz="2400" dirty="0"/>
              <a:t> </a:t>
            </a:r>
            <a:r>
              <a:rPr lang="ru-KZ" sz="2400" dirty="0" err="1"/>
              <a:t>өңделеді</a:t>
            </a:r>
            <a:r>
              <a:rPr lang="ru-KZ" sz="2400" dirty="0"/>
              <a:t>, </a:t>
            </a:r>
            <a:r>
              <a:rPr lang="ru-KZ" sz="2400" dirty="0" err="1"/>
              <a:t>содан</a:t>
            </a:r>
            <a:r>
              <a:rPr lang="ru-KZ" sz="2400" dirty="0"/>
              <a:t> </a:t>
            </a:r>
            <a:r>
              <a:rPr lang="ru-KZ" sz="2400" dirty="0" err="1"/>
              <a:t>кейін</a:t>
            </a:r>
            <a:r>
              <a:rPr lang="ru-KZ" sz="2400" dirty="0"/>
              <a:t> RCA </a:t>
            </a:r>
            <a:r>
              <a:rPr lang="ru-KZ" sz="2400" dirty="0" err="1"/>
              <a:t>тазарту</a:t>
            </a:r>
            <a:r>
              <a:rPr lang="ru-KZ" sz="2400" dirty="0"/>
              <a:t> </a:t>
            </a:r>
            <a:r>
              <a:rPr lang="ru-KZ" sz="2400" dirty="0" err="1"/>
              <a:t>процесі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.</a:t>
            </a:r>
            <a:endParaRPr lang="kk-KZ" sz="2400" dirty="0"/>
          </a:p>
          <a:p>
            <a:pPr algn="just"/>
            <a:endParaRPr lang="kk-KZ" sz="2400" dirty="0"/>
          </a:p>
          <a:p>
            <a:pPr algn="just"/>
            <a:r>
              <a:rPr lang="ru-KZ" sz="2400" dirty="0" err="1"/>
              <a:t>Әр</a:t>
            </a:r>
            <a:r>
              <a:rPr lang="ru-KZ" sz="2400" dirty="0"/>
              <a:t> </a:t>
            </a:r>
            <a:r>
              <a:rPr lang="ru-KZ" sz="2400" dirty="0" err="1"/>
              <a:t>түрлі</a:t>
            </a:r>
            <a:r>
              <a:rPr lang="ru-KZ" sz="2400" dirty="0"/>
              <a:t> субстрат </a:t>
            </a:r>
            <a:r>
              <a:rPr lang="ru-KZ" sz="2400" dirty="0" err="1"/>
              <a:t>материалдары</a:t>
            </a:r>
            <a:r>
              <a:rPr lang="kk-KZ" sz="2400" dirty="0"/>
              <a:t> </a:t>
            </a:r>
            <a:r>
              <a:rPr lang="ru-KZ" sz="2400" dirty="0"/>
              <a:t>фоторезист</a:t>
            </a:r>
            <a:r>
              <a:rPr lang="kk-KZ" sz="2400" dirty="0"/>
              <a:t>пен</a:t>
            </a:r>
            <a:r>
              <a:rPr lang="ru-KZ" sz="2400" dirty="0"/>
              <a:t> </a:t>
            </a:r>
            <a:r>
              <a:rPr lang="ru-KZ" sz="2400" dirty="0" err="1"/>
              <a:t>әртүрлі</a:t>
            </a:r>
            <a:r>
              <a:rPr lang="ru-KZ" sz="2400" dirty="0"/>
              <a:t> </a:t>
            </a:r>
            <a:r>
              <a:rPr lang="ru-KZ" sz="2400" dirty="0">
                <a:highlight>
                  <a:srgbClr val="00FF00"/>
                </a:highlight>
              </a:rPr>
              <a:t>адгезия</a:t>
            </a:r>
            <a:r>
              <a:rPr lang="kk-KZ" sz="2400" dirty="0">
                <a:highlight>
                  <a:srgbClr val="00FF00"/>
                </a:highlight>
              </a:rPr>
              <a:t>ға </a:t>
            </a:r>
            <a:r>
              <a:rPr lang="kk-KZ" sz="2400" dirty="0"/>
              <a:t>(БЕТТІК ЖАБЫСУ)</a:t>
            </a:r>
            <a:r>
              <a:rPr lang="ru-KZ" sz="2400" dirty="0"/>
              <a:t> </a:t>
            </a:r>
            <a:r>
              <a:rPr lang="ru-KZ" sz="2400" dirty="0" err="1"/>
              <a:t>ие</a:t>
            </a:r>
            <a:r>
              <a:rPr lang="ru-KZ" sz="2400" dirty="0"/>
              <a:t>. </a:t>
            </a:r>
            <a:r>
              <a:rPr lang="ru-KZ" sz="2400" dirty="0" err="1"/>
              <a:t>Мысалы</a:t>
            </a:r>
            <a:r>
              <a:rPr lang="ru-KZ" sz="2400" dirty="0"/>
              <a:t>, алюминий, хром </a:t>
            </a:r>
            <a:r>
              <a:rPr lang="ru-KZ" sz="2400" dirty="0" err="1"/>
              <a:t>және</a:t>
            </a:r>
            <a:r>
              <a:rPr lang="ru-KZ" sz="2400" dirty="0"/>
              <a:t> титан </a:t>
            </a:r>
            <a:r>
              <a:rPr lang="ru-KZ" sz="2400" dirty="0" err="1"/>
              <a:t>сияқты</a:t>
            </a:r>
            <a:r>
              <a:rPr lang="ru-KZ" sz="2400" dirty="0"/>
              <a:t> </a:t>
            </a:r>
            <a:r>
              <a:rPr lang="ru-KZ" sz="2400" dirty="0" err="1"/>
              <a:t>металдардың</a:t>
            </a:r>
            <a:r>
              <a:rPr lang="ru-KZ" sz="2400" dirty="0"/>
              <a:t> </a:t>
            </a:r>
            <a:r>
              <a:rPr lang="ru-KZ" sz="2400" dirty="0" err="1"/>
              <a:t>адгезиясы</a:t>
            </a:r>
            <a:r>
              <a:rPr lang="ru-KZ" sz="2400" dirty="0"/>
              <a:t> </a:t>
            </a:r>
            <a:r>
              <a:rPr lang="ru-KZ" sz="2400" dirty="0" err="1"/>
              <a:t>жоғары</a:t>
            </a:r>
            <a:r>
              <a:rPr lang="ru-KZ" sz="2400" dirty="0"/>
              <a:t>, ал </a:t>
            </a:r>
            <a:r>
              <a:rPr lang="ru-KZ" sz="2400" dirty="0" err="1"/>
              <a:t>асыл</a:t>
            </a:r>
            <a:r>
              <a:rPr lang="ru-KZ" sz="2400" dirty="0"/>
              <a:t> </a:t>
            </a:r>
            <a:r>
              <a:rPr lang="ru-KZ" sz="2400" dirty="0" err="1"/>
              <a:t>металдар</a:t>
            </a:r>
            <a:r>
              <a:rPr lang="ru-KZ" sz="2400" dirty="0"/>
              <a:t> — алтын, </a:t>
            </a:r>
            <a:r>
              <a:rPr lang="ru-KZ" sz="2400" dirty="0" err="1"/>
              <a:t>күміс</a:t>
            </a:r>
            <a:r>
              <a:rPr lang="ru-KZ" sz="2400" dirty="0"/>
              <a:t> </a:t>
            </a:r>
            <a:r>
              <a:rPr lang="ru-KZ" sz="2400" dirty="0" err="1"/>
              <a:t>немесе</a:t>
            </a:r>
            <a:r>
              <a:rPr lang="ru-KZ" sz="2400" dirty="0"/>
              <a:t> платина — </a:t>
            </a:r>
            <a:r>
              <a:rPr lang="ru-KZ" sz="2400" dirty="0" err="1"/>
              <a:t>өте</a:t>
            </a:r>
            <a:r>
              <a:rPr lang="ru-KZ" sz="2400" dirty="0"/>
              <a:t> </a:t>
            </a:r>
            <a:r>
              <a:rPr lang="ru-KZ" sz="2400" dirty="0" err="1"/>
              <a:t>нашар</a:t>
            </a:r>
            <a:r>
              <a:rPr lang="ru-KZ" sz="2400" dirty="0"/>
              <a:t> </a:t>
            </a:r>
            <a:r>
              <a:rPr lang="ru-KZ" sz="2400" dirty="0" err="1"/>
              <a:t>адгезияға</a:t>
            </a:r>
            <a:r>
              <a:rPr lang="ru-KZ" sz="2400" dirty="0"/>
              <a:t> </a:t>
            </a:r>
            <a:r>
              <a:rPr lang="ru-KZ" sz="2400" dirty="0" err="1"/>
              <a:t>ие</a:t>
            </a:r>
            <a:r>
              <a:rPr lang="ru-KZ" sz="2400" dirty="0"/>
              <a:t>. </a:t>
            </a:r>
            <a:r>
              <a:rPr lang="ru-KZ" sz="2400" dirty="0" err="1"/>
              <a:t>Төмен</a:t>
            </a:r>
            <a:r>
              <a:rPr lang="ru-KZ" sz="2400" dirty="0"/>
              <a:t> адгезия </a:t>
            </a:r>
            <a:r>
              <a:rPr lang="ru-KZ" sz="2400" dirty="0" err="1"/>
              <a:t>жағдайында</a:t>
            </a:r>
            <a:r>
              <a:rPr lang="ru-KZ" sz="2400" dirty="0"/>
              <a:t>, </a:t>
            </a:r>
            <a:r>
              <a:rPr lang="ru-KZ" sz="2400" dirty="0" err="1"/>
              <a:t>фоторезистті</a:t>
            </a:r>
            <a:r>
              <a:rPr lang="ru-KZ" sz="2400" dirty="0"/>
              <a:t> </a:t>
            </a:r>
            <a:r>
              <a:rPr lang="ru-KZ" sz="2400" dirty="0" err="1"/>
              <a:t>қолданар</a:t>
            </a:r>
            <a:r>
              <a:rPr lang="ru-KZ" sz="2400" dirty="0"/>
              <a:t> </a:t>
            </a:r>
            <a:r>
              <a:rPr lang="ru-KZ" sz="2400" dirty="0" err="1"/>
              <a:t>алдында</a:t>
            </a:r>
            <a:r>
              <a:rPr lang="ru-KZ" sz="2400" dirty="0"/>
              <a:t>, </a:t>
            </a:r>
            <a:r>
              <a:rPr lang="ru-KZ" sz="2400" dirty="0" err="1"/>
              <a:t>мысалы</a:t>
            </a:r>
            <a:r>
              <a:rPr lang="ru-KZ" sz="2400" dirty="0"/>
              <a:t>, </a:t>
            </a:r>
            <a:r>
              <a:rPr lang="ru-KZ" sz="2400" dirty="0" err="1"/>
              <a:t>гексаметилдисилазан</a:t>
            </a:r>
            <a:r>
              <a:rPr lang="ru-KZ" sz="2400" dirty="0"/>
              <a:t> (GMDS) </a:t>
            </a:r>
            <a:r>
              <a:rPr lang="ru-KZ" sz="2400" dirty="0" err="1"/>
              <a:t>сияқты</a:t>
            </a:r>
            <a:r>
              <a:rPr lang="ru-KZ" sz="2400" dirty="0"/>
              <a:t> </a:t>
            </a:r>
            <a:r>
              <a:rPr lang="ru-KZ" sz="2400" dirty="0" err="1"/>
              <a:t>фоторезистің</a:t>
            </a:r>
            <a:r>
              <a:rPr lang="ru-KZ" sz="2400" dirty="0"/>
              <a:t> </a:t>
            </a:r>
            <a:r>
              <a:rPr lang="ru-KZ" sz="2400" dirty="0" err="1"/>
              <a:t>бетіне</a:t>
            </a:r>
            <a:r>
              <a:rPr lang="ru-KZ" sz="2400" dirty="0"/>
              <a:t> </a:t>
            </a:r>
            <a:r>
              <a:rPr lang="ru-KZ" sz="2400" dirty="0" err="1"/>
              <a:t>жабысуын</a:t>
            </a:r>
            <a:r>
              <a:rPr lang="ru-KZ" sz="2400" dirty="0"/>
              <a:t> </a:t>
            </a:r>
            <a:r>
              <a:rPr lang="ru-KZ" sz="2400" dirty="0" err="1"/>
              <a:t>арттыратын</a:t>
            </a:r>
            <a:r>
              <a:rPr lang="ru-KZ" sz="2400" dirty="0"/>
              <a:t> </a:t>
            </a:r>
            <a:r>
              <a:rPr lang="ru-KZ" sz="2400" dirty="0" err="1"/>
              <a:t>жұқа</a:t>
            </a:r>
            <a:r>
              <a:rPr lang="ru-KZ" sz="2400" dirty="0"/>
              <a:t> </a:t>
            </a:r>
            <a:r>
              <a:rPr lang="ru-KZ" sz="2400" dirty="0" err="1"/>
              <a:t>желім</a:t>
            </a:r>
            <a:r>
              <a:rPr lang="ru-KZ" sz="2400" dirty="0"/>
              <a:t> </a:t>
            </a:r>
            <a:r>
              <a:rPr lang="ru-KZ" sz="2400" dirty="0" err="1"/>
              <a:t>қабатын</a:t>
            </a:r>
            <a:r>
              <a:rPr lang="ru-KZ" sz="2400" dirty="0"/>
              <a:t> </a:t>
            </a:r>
            <a:r>
              <a:rPr lang="ru-KZ" sz="2400" dirty="0" err="1"/>
              <a:t>қолданған</a:t>
            </a:r>
            <a:r>
              <a:rPr lang="ru-KZ" sz="2400" dirty="0"/>
              <a:t> </a:t>
            </a:r>
            <a:r>
              <a:rPr lang="ru-KZ" sz="2400" dirty="0" err="1"/>
              <a:t>жөн</a:t>
            </a:r>
            <a:r>
              <a:rPr lang="ru-KZ" sz="2400" dirty="0"/>
              <a:t>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C20B7F3-6C98-F6C0-89A5-4767DBF78533}"/>
              </a:ext>
            </a:extLst>
          </p:cNvPr>
          <p:cNvSpPr/>
          <p:nvPr/>
        </p:nvSpPr>
        <p:spPr>
          <a:xfrm>
            <a:off x="150596" y="760696"/>
            <a:ext cx="3075039" cy="1653779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7950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 b="79238"/>
          <a:stretch/>
        </p:blipFill>
        <p:spPr bwMode="auto">
          <a:xfrm>
            <a:off x="227782" y="874103"/>
            <a:ext cx="2977533" cy="34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CC5C79-5F6A-8481-35F4-8AD6DD4F6442}"/>
              </a:ext>
            </a:extLst>
          </p:cNvPr>
          <p:cNvSpPr txBox="1"/>
          <p:nvPr/>
        </p:nvSpPr>
        <p:spPr>
          <a:xfrm>
            <a:off x="3382296" y="760696"/>
            <a:ext cx="849507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/>
              <a:t>Бастапқыда</a:t>
            </a:r>
            <a:r>
              <a:rPr lang="ru-KZ" sz="2400" dirty="0"/>
              <a:t> </a:t>
            </a:r>
            <a:r>
              <a:rPr lang="ru-RU" sz="2400" dirty="0">
                <a:highlight>
                  <a:srgbClr val="00FF00"/>
                </a:highlight>
              </a:rPr>
              <a:t>т</a:t>
            </a:r>
            <a:r>
              <a:rPr lang="kk-KZ" sz="2400" dirty="0">
                <a:highlight>
                  <a:srgbClr val="00FF00"/>
                </a:highlight>
              </a:rPr>
              <a:t>өсемшеге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/>
              <a:t>(</a:t>
            </a:r>
            <a:r>
              <a:rPr lang="ru-KZ" sz="2400" dirty="0" err="1"/>
              <a:t>монокристалды</a:t>
            </a:r>
            <a:r>
              <a:rPr lang="ru-KZ" sz="2400" dirty="0"/>
              <a:t> кремний </a:t>
            </a:r>
            <a:r>
              <a:rPr lang="ru-KZ" sz="2400" dirty="0" err="1"/>
              <a:t>пластинасы</a:t>
            </a:r>
            <a:r>
              <a:rPr lang="ru-KZ" sz="2400" dirty="0"/>
              <a:t>) </a:t>
            </a:r>
            <a:r>
              <a:rPr lang="ru-KZ" sz="2400" dirty="0" err="1"/>
              <a:t>әртүрлі</a:t>
            </a:r>
            <a:r>
              <a:rPr lang="ru-KZ" sz="2400" dirty="0"/>
              <a:t> </a:t>
            </a:r>
            <a:r>
              <a:rPr lang="ru-KZ" sz="2400" dirty="0" err="1"/>
              <a:t>органикалық</a:t>
            </a:r>
            <a:r>
              <a:rPr lang="ru-KZ" sz="2400" dirty="0"/>
              <a:t> </a:t>
            </a:r>
            <a:r>
              <a:rPr lang="ru-KZ" sz="2400" dirty="0" err="1"/>
              <a:t>еріткіштердегі</a:t>
            </a:r>
            <a:r>
              <a:rPr lang="ru-KZ" sz="2400" dirty="0"/>
              <a:t> </a:t>
            </a:r>
            <a:r>
              <a:rPr lang="ru-KZ" sz="2400" dirty="0" err="1"/>
              <a:t>ультрадыбыстық</a:t>
            </a:r>
            <a:r>
              <a:rPr lang="ru-KZ" sz="2400" dirty="0"/>
              <a:t> </a:t>
            </a:r>
            <a:r>
              <a:rPr lang="ru-KZ" sz="2400" dirty="0" err="1"/>
              <a:t>ваннада</a:t>
            </a:r>
            <a:r>
              <a:rPr lang="ru-KZ" sz="2400" dirty="0"/>
              <a:t> </a:t>
            </a:r>
            <a:r>
              <a:rPr lang="ru-KZ" sz="2400" dirty="0" err="1"/>
              <a:t>ластанудан</a:t>
            </a:r>
            <a:r>
              <a:rPr lang="ru-KZ" sz="2400" dirty="0"/>
              <a:t> </a:t>
            </a:r>
            <a:r>
              <a:rPr lang="ru-KZ" sz="2400" dirty="0" err="1"/>
              <a:t>тазартылады</a:t>
            </a:r>
            <a:r>
              <a:rPr lang="ru-KZ" sz="2400" dirty="0"/>
              <a:t>: ацетон мен метанол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kk-KZ" sz="2400" dirty="0"/>
              <a:t>и</a:t>
            </a:r>
            <a:r>
              <a:rPr lang="ru-KZ" sz="2400" dirty="0" err="1"/>
              <a:t>зопропанолды</a:t>
            </a:r>
            <a:r>
              <a:rPr lang="ru-KZ" sz="2400" dirty="0"/>
              <a:t> </a:t>
            </a:r>
            <a:r>
              <a:rPr lang="ru-KZ" sz="2400" dirty="0" err="1"/>
              <a:t>шаю</a:t>
            </a:r>
            <a:r>
              <a:rPr lang="kk-KZ" sz="2400" dirty="0"/>
              <a:t> арқылы</a:t>
            </a:r>
            <a:r>
              <a:rPr lang="ru-KZ" sz="2400" dirty="0"/>
              <a:t>. </a:t>
            </a:r>
            <a:r>
              <a:rPr lang="ru-KZ" sz="2400" dirty="0" err="1"/>
              <a:t>Беттің</a:t>
            </a:r>
            <a:r>
              <a:rPr lang="ru-KZ" sz="2400" dirty="0"/>
              <a:t> </a:t>
            </a:r>
            <a:r>
              <a:rPr lang="ru-KZ" sz="2400" dirty="0" err="1"/>
              <a:t>айтарлықтай</a:t>
            </a:r>
            <a:r>
              <a:rPr lang="ru-KZ" sz="2400" dirty="0"/>
              <a:t> </a:t>
            </a:r>
            <a:r>
              <a:rPr lang="ru-KZ" sz="2400" dirty="0" err="1"/>
              <a:t>ластануы</a:t>
            </a:r>
            <a:r>
              <a:rPr lang="ru-KZ" sz="2400" dirty="0"/>
              <a:t> </a:t>
            </a:r>
            <a:r>
              <a:rPr lang="ru-KZ" sz="2400" dirty="0" err="1"/>
              <a:t>жағдайында</a:t>
            </a:r>
            <a:r>
              <a:rPr lang="ru-KZ" sz="2400" dirty="0"/>
              <a:t> </a:t>
            </a:r>
            <a:r>
              <a:rPr lang="ru-KZ" sz="2400" dirty="0" err="1"/>
              <a:t>ол</a:t>
            </a:r>
            <a:r>
              <a:rPr lang="ru-KZ" sz="2400" dirty="0"/>
              <a:t> </a:t>
            </a:r>
            <a:r>
              <a:rPr lang="ru-KZ" sz="2400" dirty="0" err="1"/>
              <a:t>күкірт</a:t>
            </a:r>
            <a:r>
              <a:rPr lang="ru-KZ" sz="2400" dirty="0"/>
              <a:t> </a:t>
            </a:r>
            <a:r>
              <a:rPr lang="ru-KZ" sz="2400" dirty="0" err="1"/>
              <a:t>қышқылы</a:t>
            </a:r>
            <a:r>
              <a:rPr lang="ru-KZ" sz="2400" dirty="0"/>
              <a:t> мен </a:t>
            </a:r>
            <a:r>
              <a:rPr lang="ru-KZ" sz="2400" dirty="0" err="1"/>
              <a:t>сутегі</a:t>
            </a:r>
            <a:r>
              <a:rPr lang="ru-KZ" sz="2400" dirty="0"/>
              <a:t> </a:t>
            </a:r>
            <a:r>
              <a:rPr lang="ru-KZ" sz="2400" dirty="0" err="1"/>
              <a:t>асқын</a:t>
            </a:r>
            <a:r>
              <a:rPr lang="ru-KZ" sz="2400" dirty="0"/>
              <a:t> </a:t>
            </a:r>
            <a:r>
              <a:rPr lang="ru-KZ" sz="2400" dirty="0" err="1"/>
              <a:t>тотығының</a:t>
            </a:r>
            <a:r>
              <a:rPr lang="kk-KZ" sz="2400" dirty="0"/>
              <a:t> </a:t>
            </a:r>
            <a:r>
              <a:rPr lang="ru-KZ" sz="2400" dirty="0" err="1"/>
              <a:t>қоспасымен</a:t>
            </a:r>
            <a:r>
              <a:rPr lang="ru-KZ" sz="2400" dirty="0"/>
              <a:t> </a:t>
            </a:r>
            <a:r>
              <a:rPr lang="ru-KZ" sz="2400" dirty="0" err="1"/>
              <a:t>өңделеді</a:t>
            </a:r>
            <a:r>
              <a:rPr lang="ru-KZ" sz="2400" dirty="0"/>
              <a:t>, </a:t>
            </a:r>
            <a:r>
              <a:rPr lang="ru-KZ" sz="2400" dirty="0" err="1"/>
              <a:t>содан</a:t>
            </a:r>
            <a:r>
              <a:rPr lang="ru-KZ" sz="2400" dirty="0"/>
              <a:t> </a:t>
            </a:r>
            <a:r>
              <a:rPr lang="ru-KZ" sz="2400" dirty="0" err="1"/>
              <a:t>кейін</a:t>
            </a:r>
            <a:r>
              <a:rPr lang="ru-KZ" sz="2400" dirty="0"/>
              <a:t> RCA </a:t>
            </a:r>
            <a:r>
              <a:rPr lang="ru-KZ" sz="2400" dirty="0" err="1"/>
              <a:t>тазарту</a:t>
            </a:r>
            <a:r>
              <a:rPr lang="ru-KZ" sz="2400" dirty="0"/>
              <a:t> </a:t>
            </a:r>
            <a:r>
              <a:rPr lang="ru-KZ" sz="2400" dirty="0" err="1"/>
              <a:t>процесі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.</a:t>
            </a:r>
            <a:endParaRPr lang="kk-KZ" sz="2400" dirty="0"/>
          </a:p>
          <a:p>
            <a:pPr algn="just"/>
            <a:endParaRPr lang="kk-KZ" sz="2400" dirty="0"/>
          </a:p>
          <a:p>
            <a:pPr algn="just"/>
            <a:r>
              <a:rPr lang="ru-KZ" sz="2400" dirty="0" err="1"/>
              <a:t>Әр</a:t>
            </a:r>
            <a:r>
              <a:rPr lang="ru-KZ" sz="2400" dirty="0"/>
              <a:t> </a:t>
            </a:r>
            <a:r>
              <a:rPr lang="ru-KZ" sz="2400" dirty="0" err="1"/>
              <a:t>түрлі</a:t>
            </a:r>
            <a:r>
              <a:rPr lang="ru-KZ" sz="2400" dirty="0"/>
              <a:t> субстрат </a:t>
            </a:r>
            <a:r>
              <a:rPr lang="ru-KZ" sz="2400" dirty="0" err="1"/>
              <a:t>материалдары</a:t>
            </a:r>
            <a:r>
              <a:rPr lang="kk-KZ" sz="2400" dirty="0"/>
              <a:t> </a:t>
            </a:r>
            <a:r>
              <a:rPr lang="ru-KZ" sz="2400" dirty="0"/>
              <a:t>фоторезист</a:t>
            </a:r>
            <a:r>
              <a:rPr lang="kk-KZ" sz="2400" dirty="0"/>
              <a:t>пен</a:t>
            </a:r>
            <a:r>
              <a:rPr lang="ru-KZ" sz="2400" dirty="0"/>
              <a:t> </a:t>
            </a:r>
            <a:r>
              <a:rPr lang="ru-KZ" sz="2400" dirty="0" err="1"/>
              <a:t>әртүрлі</a:t>
            </a:r>
            <a:r>
              <a:rPr lang="ru-KZ" sz="2400" dirty="0"/>
              <a:t> </a:t>
            </a:r>
            <a:r>
              <a:rPr lang="ru-KZ" sz="2400" dirty="0">
                <a:highlight>
                  <a:srgbClr val="00FF00"/>
                </a:highlight>
              </a:rPr>
              <a:t>адгезия</a:t>
            </a:r>
            <a:r>
              <a:rPr lang="kk-KZ" sz="2400" dirty="0">
                <a:highlight>
                  <a:srgbClr val="00FF00"/>
                </a:highlight>
              </a:rPr>
              <a:t>ға </a:t>
            </a:r>
            <a:r>
              <a:rPr lang="kk-KZ" sz="2400" dirty="0"/>
              <a:t>(БЕТТІК ЖАБЫСУ)</a:t>
            </a:r>
            <a:r>
              <a:rPr lang="ru-KZ" sz="2400" dirty="0"/>
              <a:t> </a:t>
            </a:r>
            <a:r>
              <a:rPr lang="ru-KZ" sz="2400" dirty="0" err="1"/>
              <a:t>ие</a:t>
            </a:r>
            <a:r>
              <a:rPr lang="ru-KZ" sz="2400" dirty="0"/>
              <a:t>. </a:t>
            </a:r>
            <a:r>
              <a:rPr lang="ru-KZ" sz="2400" dirty="0" err="1"/>
              <a:t>Мысалы</a:t>
            </a:r>
            <a:r>
              <a:rPr lang="ru-KZ" sz="2400" dirty="0"/>
              <a:t>, алюминий, хром </a:t>
            </a:r>
            <a:r>
              <a:rPr lang="ru-KZ" sz="2400" dirty="0" err="1"/>
              <a:t>және</a:t>
            </a:r>
            <a:r>
              <a:rPr lang="ru-KZ" sz="2400" dirty="0"/>
              <a:t> титан </a:t>
            </a:r>
            <a:r>
              <a:rPr lang="ru-KZ" sz="2400" dirty="0" err="1"/>
              <a:t>сияқты</a:t>
            </a:r>
            <a:r>
              <a:rPr lang="ru-KZ" sz="2400" dirty="0"/>
              <a:t> </a:t>
            </a:r>
            <a:r>
              <a:rPr lang="ru-KZ" sz="2400" dirty="0" err="1"/>
              <a:t>металдардың</a:t>
            </a:r>
            <a:r>
              <a:rPr lang="ru-KZ" sz="2400" dirty="0"/>
              <a:t> </a:t>
            </a:r>
            <a:r>
              <a:rPr lang="ru-KZ" sz="2400" dirty="0" err="1"/>
              <a:t>адгезиясы</a:t>
            </a:r>
            <a:r>
              <a:rPr lang="ru-KZ" sz="2400" dirty="0"/>
              <a:t> </a:t>
            </a:r>
            <a:r>
              <a:rPr lang="ru-KZ" sz="2400" dirty="0" err="1"/>
              <a:t>жоғары</a:t>
            </a:r>
            <a:r>
              <a:rPr lang="ru-KZ" sz="2400" dirty="0"/>
              <a:t>, ал </a:t>
            </a:r>
            <a:r>
              <a:rPr lang="ru-KZ" sz="2400" dirty="0" err="1"/>
              <a:t>асыл</a:t>
            </a:r>
            <a:r>
              <a:rPr lang="ru-KZ" sz="2400" dirty="0"/>
              <a:t> </a:t>
            </a:r>
            <a:r>
              <a:rPr lang="ru-KZ" sz="2400" dirty="0" err="1"/>
              <a:t>металдар</a:t>
            </a:r>
            <a:r>
              <a:rPr lang="ru-KZ" sz="2400" dirty="0"/>
              <a:t> — алтын, </a:t>
            </a:r>
            <a:r>
              <a:rPr lang="ru-KZ" sz="2400" dirty="0" err="1"/>
              <a:t>күміс</a:t>
            </a:r>
            <a:r>
              <a:rPr lang="ru-KZ" sz="2400" dirty="0"/>
              <a:t> </a:t>
            </a:r>
            <a:r>
              <a:rPr lang="ru-KZ" sz="2400" dirty="0" err="1"/>
              <a:t>немесе</a:t>
            </a:r>
            <a:r>
              <a:rPr lang="ru-KZ" sz="2400" dirty="0"/>
              <a:t> платина — </a:t>
            </a:r>
            <a:r>
              <a:rPr lang="ru-KZ" sz="2400" dirty="0" err="1"/>
              <a:t>өте</a:t>
            </a:r>
            <a:r>
              <a:rPr lang="ru-KZ" sz="2400" dirty="0"/>
              <a:t> </a:t>
            </a:r>
            <a:r>
              <a:rPr lang="ru-KZ" sz="2400" dirty="0" err="1"/>
              <a:t>нашар</a:t>
            </a:r>
            <a:r>
              <a:rPr lang="ru-KZ" sz="2400" dirty="0"/>
              <a:t> </a:t>
            </a:r>
            <a:r>
              <a:rPr lang="ru-KZ" sz="2400" dirty="0" err="1"/>
              <a:t>адгезияға</a:t>
            </a:r>
            <a:r>
              <a:rPr lang="ru-KZ" sz="2400" dirty="0"/>
              <a:t> </a:t>
            </a:r>
            <a:r>
              <a:rPr lang="ru-KZ" sz="2400" dirty="0" err="1"/>
              <a:t>ие</a:t>
            </a:r>
            <a:r>
              <a:rPr lang="ru-KZ" sz="2400" dirty="0"/>
              <a:t>. </a:t>
            </a:r>
            <a:r>
              <a:rPr lang="ru-KZ" sz="2400" dirty="0" err="1"/>
              <a:t>Төмен</a:t>
            </a:r>
            <a:r>
              <a:rPr lang="ru-KZ" sz="2400" dirty="0"/>
              <a:t> адгезия </a:t>
            </a:r>
            <a:r>
              <a:rPr lang="ru-KZ" sz="2400" dirty="0" err="1"/>
              <a:t>жағдайында</a:t>
            </a:r>
            <a:r>
              <a:rPr lang="ru-KZ" sz="2400" dirty="0"/>
              <a:t>, </a:t>
            </a:r>
            <a:r>
              <a:rPr lang="ru-KZ" sz="2400" dirty="0" err="1"/>
              <a:t>фоторезистті</a:t>
            </a:r>
            <a:r>
              <a:rPr lang="ru-KZ" sz="2400" dirty="0"/>
              <a:t> </a:t>
            </a:r>
            <a:r>
              <a:rPr lang="ru-KZ" sz="2400" dirty="0" err="1"/>
              <a:t>қолданар</a:t>
            </a:r>
            <a:r>
              <a:rPr lang="ru-KZ" sz="2400" dirty="0"/>
              <a:t> </a:t>
            </a:r>
            <a:r>
              <a:rPr lang="ru-KZ" sz="2400" dirty="0" err="1"/>
              <a:t>алдында</a:t>
            </a:r>
            <a:r>
              <a:rPr lang="ru-KZ" sz="2400" dirty="0"/>
              <a:t>, </a:t>
            </a:r>
            <a:r>
              <a:rPr lang="ru-KZ" sz="2400" dirty="0" err="1"/>
              <a:t>мысалы</a:t>
            </a:r>
            <a:r>
              <a:rPr lang="ru-KZ" sz="2400" dirty="0"/>
              <a:t>, </a:t>
            </a:r>
            <a:r>
              <a:rPr lang="ru-KZ" sz="2400" dirty="0" err="1"/>
              <a:t>гексаметилдисилазан</a:t>
            </a:r>
            <a:r>
              <a:rPr lang="ru-KZ" sz="2400" dirty="0"/>
              <a:t> (GMDS) </a:t>
            </a:r>
            <a:r>
              <a:rPr lang="ru-KZ" sz="2400" dirty="0" err="1"/>
              <a:t>сияқты</a:t>
            </a:r>
            <a:r>
              <a:rPr lang="ru-KZ" sz="2400" dirty="0"/>
              <a:t> </a:t>
            </a:r>
            <a:r>
              <a:rPr lang="ru-KZ" sz="2400" dirty="0" err="1"/>
              <a:t>фоторезистің</a:t>
            </a:r>
            <a:r>
              <a:rPr lang="ru-KZ" sz="2400" dirty="0"/>
              <a:t> </a:t>
            </a:r>
            <a:r>
              <a:rPr lang="ru-KZ" sz="2400" dirty="0" err="1"/>
              <a:t>бетіне</a:t>
            </a:r>
            <a:r>
              <a:rPr lang="ru-KZ" sz="2400" dirty="0"/>
              <a:t> </a:t>
            </a:r>
            <a:r>
              <a:rPr lang="ru-KZ" sz="2400" dirty="0" err="1"/>
              <a:t>жабысуын</a:t>
            </a:r>
            <a:r>
              <a:rPr lang="ru-KZ" sz="2400" dirty="0"/>
              <a:t> </a:t>
            </a:r>
            <a:r>
              <a:rPr lang="ru-KZ" sz="2400" dirty="0" err="1"/>
              <a:t>арттыратын</a:t>
            </a:r>
            <a:r>
              <a:rPr lang="ru-KZ" sz="2400" dirty="0"/>
              <a:t> </a:t>
            </a:r>
            <a:r>
              <a:rPr lang="ru-KZ" sz="2400" dirty="0" err="1"/>
              <a:t>жұқа</a:t>
            </a:r>
            <a:r>
              <a:rPr lang="ru-KZ" sz="2400" dirty="0"/>
              <a:t> </a:t>
            </a:r>
            <a:r>
              <a:rPr lang="ru-KZ" sz="2400" dirty="0" err="1"/>
              <a:t>желім</a:t>
            </a:r>
            <a:r>
              <a:rPr lang="ru-KZ" sz="2400" dirty="0"/>
              <a:t> </a:t>
            </a:r>
            <a:r>
              <a:rPr lang="ru-KZ" sz="2400" dirty="0" err="1"/>
              <a:t>қабатын</a:t>
            </a:r>
            <a:r>
              <a:rPr lang="ru-KZ" sz="2400" dirty="0"/>
              <a:t> </a:t>
            </a:r>
            <a:r>
              <a:rPr lang="ru-KZ" sz="2400" dirty="0" err="1"/>
              <a:t>қолданған</a:t>
            </a:r>
            <a:r>
              <a:rPr lang="ru-KZ" sz="2400" dirty="0"/>
              <a:t> </a:t>
            </a:r>
            <a:r>
              <a:rPr lang="ru-KZ" sz="2400" dirty="0" err="1"/>
              <a:t>жөн</a:t>
            </a:r>
            <a:r>
              <a:rPr lang="ru-KZ" sz="2400" dirty="0"/>
              <a:t>.</a:t>
            </a:r>
          </a:p>
        </p:txBody>
      </p:sp>
      <p:pic>
        <p:nvPicPr>
          <p:cNvPr id="2052" name="Picture 4" descr="Кремниевая пластина 2″,3″,4″…8″ в наличии и под заказ">
            <a:extLst>
              <a:ext uri="{FF2B5EF4-FFF2-40B4-BE49-F238E27FC236}">
                <a16:creationId xmlns:a16="http://schemas.microsoft.com/office/drawing/2014/main" id="{894843F6-9ED8-9664-E646-C1EF406F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" y="4668848"/>
            <a:ext cx="2605548" cy="19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C20B7F3-6C98-F6C0-89A5-4767DBF78533}"/>
              </a:ext>
            </a:extLst>
          </p:cNvPr>
          <p:cNvSpPr/>
          <p:nvPr/>
        </p:nvSpPr>
        <p:spPr>
          <a:xfrm>
            <a:off x="150596" y="760696"/>
            <a:ext cx="3075039" cy="1653779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30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 b="79238"/>
          <a:stretch/>
        </p:blipFill>
        <p:spPr bwMode="auto">
          <a:xfrm>
            <a:off x="227782" y="874103"/>
            <a:ext cx="2977533" cy="34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 b="79238"/>
          <a:stretch/>
        </p:blipFill>
        <p:spPr bwMode="auto">
          <a:xfrm>
            <a:off x="227782" y="874103"/>
            <a:ext cx="2977533" cy="34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C20B7F3-6C98-F6C0-89A5-4767DBF78533}"/>
              </a:ext>
            </a:extLst>
          </p:cNvPr>
          <p:cNvSpPr/>
          <p:nvPr/>
        </p:nvSpPr>
        <p:spPr>
          <a:xfrm>
            <a:off x="150596" y="2406616"/>
            <a:ext cx="3075039" cy="206378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608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 b="79238"/>
          <a:stretch/>
        </p:blipFill>
        <p:spPr bwMode="auto">
          <a:xfrm>
            <a:off x="227782" y="874103"/>
            <a:ext cx="2977533" cy="34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C20B7F3-6C98-F6C0-89A5-4767DBF78533}"/>
              </a:ext>
            </a:extLst>
          </p:cNvPr>
          <p:cNvSpPr/>
          <p:nvPr/>
        </p:nvSpPr>
        <p:spPr>
          <a:xfrm>
            <a:off x="150596" y="2406616"/>
            <a:ext cx="3075039" cy="206378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587E9-5F49-3A07-F38A-2222D1F8C16B}"/>
              </a:ext>
            </a:extLst>
          </p:cNvPr>
          <p:cNvSpPr txBox="1"/>
          <p:nvPr/>
        </p:nvSpPr>
        <p:spPr>
          <a:xfrm>
            <a:off x="4023360" y="874103"/>
            <a:ext cx="762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800" dirty="0"/>
              <a:t>Фоторезист (</a:t>
            </a:r>
            <a:r>
              <a:rPr lang="ru-KZ" sz="2800" dirty="0" err="1"/>
              <a:t>ағылш</a:t>
            </a:r>
            <a:r>
              <a:rPr lang="ru-KZ" sz="2800" dirty="0"/>
              <a:t>. </a:t>
            </a:r>
            <a:r>
              <a:rPr lang="ru-KZ" sz="2800" dirty="0" err="1"/>
              <a:t>resist</a:t>
            </a:r>
            <a:r>
              <a:rPr lang="ru-KZ" sz="2800" dirty="0"/>
              <a:t>) - </a:t>
            </a:r>
            <a:r>
              <a:rPr lang="ru-KZ" sz="2800" dirty="0" err="1"/>
              <a:t>полимерлі</a:t>
            </a:r>
            <a:r>
              <a:rPr lang="ru-KZ" sz="2800" dirty="0"/>
              <a:t> </a:t>
            </a:r>
            <a:r>
              <a:rPr lang="ru-KZ" sz="2800" dirty="0" err="1"/>
              <a:t>жарыққа</a:t>
            </a:r>
            <a:r>
              <a:rPr lang="ru-KZ" sz="2800" dirty="0"/>
              <a:t> </a:t>
            </a:r>
            <a:r>
              <a:rPr lang="ru-KZ" sz="2800" dirty="0" err="1"/>
              <a:t>сезімтал</a:t>
            </a:r>
            <a:r>
              <a:rPr lang="ru-KZ" sz="2800" dirty="0"/>
              <a:t> материал</a:t>
            </a:r>
            <a:r>
              <a:rPr lang="kk-KZ" sz="2800" dirty="0"/>
              <a:t>.</a:t>
            </a:r>
            <a:endParaRPr lang="ru-KZ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3E633-5DA5-04FB-CF1E-4BF568971F0F}"/>
              </a:ext>
            </a:extLst>
          </p:cNvPr>
          <p:cNvSpPr txBox="1"/>
          <p:nvPr/>
        </p:nvSpPr>
        <p:spPr>
          <a:xfrm>
            <a:off x="4023360" y="2073049"/>
            <a:ext cx="762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>
                <a:highlight>
                  <a:srgbClr val="00FF00"/>
                </a:highlight>
              </a:rPr>
              <a:t>Позитивті</a:t>
            </a:r>
            <a:r>
              <a:rPr lang="ru-KZ" sz="2400" dirty="0"/>
              <a:t> </a:t>
            </a:r>
            <a:r>
              <a:rPr lang="ru-KZ" sz="2400" dirty="0" err="1"/>
              <a:t>фоторезистерде</a:t>
            </a:r>
            <a:r>
              <a:rPr lang="ru-KZ" sz="2400" dirty="0"/>
              <a:t> </a:t>
            </a:r>
            <a:r>
              <a:rPr lang="ru-KZ" sz="2400" dirty="0" err="1"/>
              <a:t>экспозицияланған</a:t>
            </a:r>
            <a:r>
              <a:rPr lang="ru-KZ" sz="2400" dirty="0"/>
              <a:t> </a:t>
            </a:r>
            <a:r>
              <a:rPr lang="ru-KZ" sz="2400" dirty="0" err="1"/>
              <a:t>аймақтар</a:t>
            </a:r>
            <a:r>
              <a:rPr lang="ru-KZ" sz="2400" dirty="0"/>
              <a:t> </a:t>
            </a:r>
            <a:r>
              <a:rPr lang="ru-KZ" sz="2400" dirty="0" err="1"/>
              <a:t>ериді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көрінгеннен</a:t>
            </a:r>
            <a:r>
              <a:rPr lang="ru-KZ" sz="2400" dirty="0"/>
              <a:t> </a:t>
            </a:r>
            <a:r>
              <a:rPr lang="ru-KZ" sz="2400" dirty="0" err="1"/>
              <a:t>кейін</a:t>
            </a:r>
            <a:r>
              <a:rPr lang="ru-KZ" sz="2400" dirty="0"/>
              <a:t> </a:t>
            </a:r>
            <a:r>
              <a:rPr lang="ru-KZ" sz="2400" dirty="0" err="1"/>
              <a:t>жойылады</a:t>
            </a:r>
            <a:r>
              <a:rPr lang="ru-KZ" sz="2400" dirty="0"/>
              <a:t>. </a:t>
            </a:r>
            <a:r>
              <a:rPr lang="ru-KZ" sz="2400" dirty="0" err="1"/>
              <a:t>Мұндай</a:t>
            </a:r>
            <a:r>
              <a:rPr lang="ru-KZ" sz="2400" dirty="0"/>
              <a:t> </a:t>
            </a:r>
            <a:r>
              <a:rPr lang="ru-KZ" sz="2400" dirty="0" err="1"/>
              <a:t>фоторезисттер</a:t>
            </a:r>
            <a:r>
              <a:rPr lang="ru-KZ" sz="2400" dirty="0"/>
              <a:t>, </a:t>
            </a:r>
            <a:r>
              <a:rPr lang="ru-KZ" sz="2400" dirty="0" err="1"/>
              <a:t>әдетте</a:t>
            </a:r>
            <a:r>
              <a:rPr lang="ru-KZ" sz="2400" dirty="0"/>
              <a:t>, </a:t>
            </a:r>
            <a:r>
              <a:rPr lang="ru-KZ" sz="2400" dirty="0" err="1"/>
              <a:t>негативтерге</a:t>
            </a:r>
            <a:r>
              <a:rPr lang="ru-KZ" sz="2400" dirty="0"/>
              <a:t> </a:t>
            </a:r>
            <a:r>
              <a:rPr lang="ru-KZ" sz="2400" dirty="0" err="1"/>
              <a:t>қарағанда</a:t>
            </a:r>
            <a:r>
              <a:rPr lang="ru-KZ" sz="2400" dirty="0"/>
              <a:t> </a:t>
            </a:r>
            <a:r>
              <a:rPr lang="ru-KZ" sz="2400" dirty="0" err="1"/>
              <a:t>жоғары</a:t>
            </a:r>
            <a:r>
              <a:rPr lang="ru-KZ" sz="2400" dirty="0"/>
              <a:t> </a:t>
            </a:r>
            <a:r>
              <a:rPr lang="ru-KZ" sz="2400" dirty="0" err="1"/>
              <a:t>ажыратымдылықты</a:t>
            </a:r>
            <a:r>
              <a:rPr lang="ru-KZ" sz="2400" dirty="0"/>
              <a:t> </a:t>
            </a:r>
            <a:r>
              <a:rPr lang="ru-KZ" sz="2400" dirty="0" err="1"/>
              <a:t>алуға</a:t>
            </a:r>
            <a:r>
              <a:rPr lang="ru-KZ" sz="2400" dirty="0"/>
              <a:t> </a:t>
            </a:r>
            <a:r>
              <a:rPr lang="ru-KZ" sz="2400" dirty="0" err="1"/>
              <a:t>мүмкіндік</a:t>
            </a:r>
            <a:r>
              <a:rPr lang="ru-KZ" sz="2400" dirty="0"/>
              <a:t> </a:t>
            </a:r>
            <a:r>
              <a:rPr lang="ru-KZ" sz="2400" dirty="0" err="1"/>
              <a:t>береді</a:t>
            </a:r>
            <a:r>
              <a:rPr lang="ru-KZ" sz="2400" dirty="0"/>
              <a:t>, </a:t>
            </a:r>
            <a:r>
              <a:rPr lang="ru-KZ" sz="2400" dirty="0" err="1"/>
              <a:t>бірақ</a:t>
            </a:r>
            <a:r>
              <a:rPr lang="ru-KZ" sz="2400" dirty="0"/>
              <a:t> </a:t>
            </a:r>
            <a:r>
              <a:rPr lang="ru-KZ" sz="2400" dirty="0" err="1"/>
              <a:t>қымбатырақ</a:t>
            </a:r>
            <a:r>
              <a:rPr lang="ru-KZ" sz="2400" dirty="0"/>
              <a:t>.</a:t>
            </a:r>
          </a:p>
        </p:txBody>
      </p:sp>
      <p:pic>
        <p:nvPicPr>
          <p:cNvPr id="8194" name="Picture 2" descr="Поведение позитивного фоторезиста при проявлении">
            <a:extLst>
              <a:ext uri="{FF2B5EF4-FFF2-40B4-BE49-F238E27FC236}">
                <a16:creationId xmlns:a16="http://schemas.microsoft.com/office/drawing/2014/main" id="{E6EA7219-1B21-6A20-36DF-C6624145C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4"/>
          <a:stretch/>
        </p:blipFill>
        <p:spPr bwMode="auto">
          <a:xfrm>
            <a:off x="3633836" y="4256880"/>
            <a:ext cx="8330382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5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 b="79238"/>
          <a:stretch/>
        </p:blipFill>
        <p:spPr bwMode="auto">
          <a:xfrm>
            <a:off x="227782" y="874103"/>
            <a:ext cx="2977533" cy="34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C20B7F3-6C98-F6C0-89A5-4767DBF78533}"/>
              </a:ext>
            </a:extLst>
          </p:cNvPr>
          <p:cNvSpPr/>
          <p:nvPr/>
        </p:nvSpPr>
        <p:spPr>
          <a:xfrm>
            <a:off x="150596" y="2406616"/>
            <a:ext cx="3075039" cy="2063784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B0C50-7370-D189-3ADB-065E93EE4220}"/>
              </a:ext>
            </a:extLst>
          </p:cNvPr>
          <p:cNvSpPr txBox="1"/>
          <p:nvPr/>
        </p:nvSpPr>
        <p:spPr>
          <a:xfrm>
            <a:off x="3799840" y="874103"/>
            <a:ext cx="77114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>
                <a:highlight>
                  <a:srgbClr val="00FF00"/>
                </a:highlight>
              </a:rPr>
              <a:t>Теріс</a:t>
            </a:r>
            <a:r>
              <a:rPr lang="kk-KZ" sz="2400" dirty="0">
                <a:highlight>
                  <a:srgbClr val="00FF00"/>
                </a:highlight>
              </a:rPr>
              <a:t> (негативті)</a:t>
            </a:r>
            <a:r>
              <a:rPr lang="kk-KZ" sz="2400" dirty="0"/>
              <a:t> </a:t>
            </a:r>
            <a:r>
              <a:rPr lang="ru-KZ" sz="2400" dirty="0" err="1"/>
              <a:t>фоторезистерде</a:t>
            </a:r>
            <a:r>
              <a:rPr lang="ru-KZ" sz="2400" dirty="0"/>
              <a:t> </a:t>
            </a:r>
            <a:r>
              <a:rPr lang="ru-KZ" sz="2400" dirty="0" err="1"/>
              <a:t>экспозицияланған</a:t>
            </a:r>
            <a:r>
              <a:rPr lang="ru-KZ" sz="2400" dirty="0"/>
              <a:t> </a:t>
            </a:r>
            <a:r>
              <a:rPr lang="ru-KZ" sz="2400" dirty="0" err="1"/>
              <a:t>аймақтар</a:t>
            </a:r>
            <a:r>
              <a:rPr lang="ru-KZ" sz="2400" dirty="0"/>
              <a:t> </a:t>
            </a:r>
            <a:r>
              <a:rPr lang="ru-KZ" sz="2400" dirty="0" err="1"/>
              <a:t>полимерленеді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ерімейді</a:t>
            </a:r>
            <a:r>
              <a:rPr lang="ru-KZ" sz="2400" dirty="0"/>
              <a:t>, </a:t>
            </a:r>
            <a:r>
              <a:rPr lang="ru-KZ" sz="2400" dirty="0" err="1"/>
              <a:t>сондықтан</a:t>
            </a:r>
            <a:r>
              <a:rPr lang="ru-KZ" sz="2400" dirty="0"/>
              <a:t> </a:t>
            </a:r>
            <a:r>
              <a:rPr lang="ru-KZ" sz="2400" dirty="0" err="1"/>
              <a:t>көріністен</a:t>
            </a:r>
            <a:r>
              <a:rPr lang="ru-KZ" sz="2400" dirty="0"/>
              <a:t> </a:t>
            </a:r>
            <a:r>
              <a:rPr lang="ru-KZ" sz="2400" dirty="0" err="1"/>
              <a:t>кейін</a:t>
            </a:r>
            <a:r>
              <a:rPr lang="ru-KZ" sz="2400" dirty="0"/>
              <a:t> </a:t>
            </a:r>
            <a:r>
              <a:rPr lang="ru-KZ" sz="2400" dirty="0" err="1"/>
              <a:t>экспозицияланбаған</a:t>
            </a:r>
            <a:r>
              <a:rPr lang="ru-KZ" sz="2400" dirty="0"/>
              <a:t> </a:t>
            </a:r>
            <a:r>
              <a:rPr lang="ru-KZ" sz="2400" dirty="0" err="1"/>
              <a:t>аймақтар</a:t>
            </a:r>
            <a:r>
              <a:rPr lang="ru-KZ" sz="2400" dirty="0"/>
              <a:t> </a:t>
            </a:r>
            <a:r>
              <a:rPr lang="ru-KZ" sz="2400" dirty="0" err="1"/>
              <a:t>ғана</a:t>
            </a:r>
            <a:r>
              <a:rPr lang="ru-KZ" sz="2400" dirty="0"/>
              <a:t> </a:t>
            </a:r>
            <a:r>
              <a:rPr lang="ru-KZ" sz="2400" dirty="0" err="1"/>
              <a:t>ериді</a:t>
            </a:r>
            <a:r>
              <a:rPr lang="ru-KZ" sz="2400" dirty="0"/>
              <a:t>. </a:t>
            </a:r>
            <a:r>
              <a:rPr lang="ru-KZ" sz="2400" dirty="0" err="1"/>
              <a:t>Теріс</a:t>
            </a:r>
            <a:r>
              <a:rPr lang="ru-KZ" sz="2400" dirty="0"/>
              <a:t> </a:t>
            </a:r>
            <a:r>
              <a:rPr lang="ru-KZ" sz="2400" dirty="0" err="1"/>
              <a:t>фоторезисттер</a:t>
            </a:r>
            <a:r>
              <a:rPr lang="ru-KZ" sz="2400" dirty="0"/>
              <a:t> </a:t>
            </a:r>
            <a:r>
              <a:rPr lang="ru-KZ" sz="2400" dirty="0" err="1"/>
              <a:t>оңға</a:t>
            </a:r>
            <a:r>
              <a:rPr lang="ru-KZ" sz="2400" dirty="0"/>
              <a:t> </a:t>
            </a:r>
            <a:r>
              <a:rPr lang="ru-KZ" sz="2400" dirty="0" err="1"/>
              <a:t>қарағанда</a:t>
            </a:r>
            <a:r>
              <a:rPr lang="ru-KZ" sz="2400" dirty="0"/>
              <a:t> </a:t>
            </a:r>
            <a:r>
              <a:rPr lang="ru-KZ" sz="2400" dirty="0" err="1"/>
              <a:t>жоғары</a:t>
            </a:r>
            <a:r>
              <a:rPr lang="ru-KZ" sz="2400" dirty="0"/>
              <a:t> </a:t>
            </a:r>
            <a:r>
              <a:rPr lang="ru-KZ" sz="2400" dirty="0" err="1"/>
              <a:t>адгезияға</a:t>
            </a:r>
            <a:r>
              <a:rPr lang="ru-KZ" sz="2400" dirty="0"/>
              <a:t> </a:t>
            </a:r>
            <a:r>
              <a:rPr lang="ru-KZ" sz="2400" dirty="0" err="1"/>
              <a:t>ие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kk-KZ" sz="2400" dirty="0"/>
              <a:t>оюға</a:t>
            </a:r>
            <a:r>
              <a:rPr lang="ru-KZ" sz="2400" dirty="0"/>
              <a:t> </a:t>
            </a:r>
            <a:r>
              <a:rPr lang="ru-KZ" sz="2400" dirty="0" err="1"/>
              <a:t>төзімді</a:t>
            </a:r>
            <a:r>
              <a:rPr lang="ru-KZ" sz="2400" dirty="0"/>
              <a:t>.</a:t>
            </a:r>
          </a:p>
        </p:txBody>
      </p:sp>
      <p:pic>
        <p:nvPicPr>
          <p:cNvPr id="11266" name="Picture 2" descr="Поведение негативного фоторезиста при проявлении">
            <a:extLst>
              <a:ext uri="{FF2B5EF4-FFF2-40B4-BE49-F238E27FC236}">
                <a16:creationId xmlns:a16="http://schemas.microsoft.com/office/drawing/2014/main" id="{9792A002-77D0-0F09-EE7A-FE6CAF945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8"/>
          <a:stretch/>
        </p:blipFill>
        <p:spPr bwMode="auto">
          <a:xfrm>
            <a:off x="3404965" y="3142448"/>
            <a:ext cx="8636439" cy="18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2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анесение фоторезиста центрифугированием">
            <a:extLst>
              <a:ext uri="{FF2B5EF4-FFF2-40B4-BE49-F238E27FC236}">
                <a16:creationId xmlns:a16="http://schemas.microsoft.com/office/drawing/2014/main" id="{83C40461-3815-5AE9-F6F9-93BEBF2AE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0" y="288530"/>
            <a:ext cx="2879725" cy="25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6F0B4-035F-EBDE-9919-429ADB22CE83}"/>
              </a:ext>
            </a:extLst>
          </p:cNvPr>
          <p:cNvSpPr txBox="1"/>
          <p:nvPr/>
        </p:nvSpPr>
        <p:spPr>
          <a:xfrm>
            <a:off x="518160" y="387201"/>
            <a:ext cx="751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/>
              <a:t>Фоторезистерді</a:t>
            </a:r>
            <a:r>
              <a:rPr lang="ru-KZ" sz="2400" dirty="0"/>
              <a:t> </a:t>
            </a:r>
            <a:r>
              <a:rPr lang="ru-KZ" sz="2400" dirty="0" err="1"/>
              <a:t>бетіне</a:t>
            </a:r>
            <a:r>
              <a:rPr lang="ru-KZ" sz="2400" dirty="0"/>
              <a:t> </a:t>
            </a:r>
            <a:r>
              <a:rPr lang="ru-KZ" sz="2400" dirty="0" err="1"/>
              <a:t>жағудың</a:t>
            </a:r>
            <a:r>
              <a:rPr lang="ru-KZ" sz="2400" dirty="0"/>
              <a:t> </a:t>
            </a:r>
            <a:r>
              <a:rPr lang="ru-KZ" sz="2400" dirty="0" err="1"/>
              <a:t>ең</a:t>
            </a:r>
            <a:r>
              <a:rPr lang="ru-KZ" sz="2400" dirty="0"/>
              <a:t> </a:t>
            </a:r>
            <a:r>
              <a:rPr lang="ru-KZ" sz="2400" dirty="0" err="1"/>
              <a:t>кең</a:t>
            </a:r>
            <a:r>
              <a:rPr lang="ru-KZ" sz="2400" dirty="0"/>
              <a:t> </a:t>
            </a:r>
            <a:r>
              <a:rPr lang="ru-KZ" sz="2400" dirty="0" err="1"/>
              <a:t>таралған</a:t>
            </a:r>
            <a:r>
              <a:rPr lang="ru-KZ" sz="2400" dirty="0"/>
              <a:t> </a:t>
            </a:r>
            <a:r>
              <a:rPr lang="ru-KZ" sz="2400" dirty="0" err="1"/>
              <a:t>әдісі</a:t>
            </a:r>
            <a:r>
              <a:rPr lang="ru-KZ" sz="2400" dirty="0"/>
              <a:t>-</a:t>
            </a:r>
            <a:r>
              <a:rPr lang="kk-KZ" sz="2400" dirty="0">
                <a:highlight>
                  <a:srgbClr val="00FF00"/>
                </a:highlight>
              </a:rPr>
              <a:t>ц</a:t>
            </a:r>
            <a:r>
              <a:rPr lang="ru-KZ" sz="2400" dirty="0" err="1">
                <a:highlight>
                  <a:srgbClr val="00FF00"/>
                </a:highlight>
              </a:rPr>
              <a:t>ентрфугалау</a:t>
            </a:r>
            <a:r>
              <a:rPr lang="ru-KZ" sz="2400" dirty="0"/>
              <a:t>.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әдіс</a:t>
            </a:r>
            <a:r>
              <a:rPr lang="ru-KZ" sz="2400" dirty="0"/>
              <a:t> </a:t>
            </a:r>
            <a:r>
              <a:rPr lang="ru-KZ" sz="2400" dirty="0" err="1"/>
              <a:t>фоторезисттің</a:t>
            </a:r>
            <a:r>
              <a:rPr lang="ru-KZ" sz="2400" dirty="0"/>
              <a:t> </a:t>
            </a:r>
            <a:r>
              <a:rPr lang="ru-KZ" sz="2400" dirty="0" err="1"/>
              <a:t>біртекті</a:t>
            </a:r>
            <a:r>
              <a:rPr lang="ru-KZ" sz="2400" dirty="0"/>
              <a:t> </a:t>
            </a:r>
            <a:r>
              <a:rPr lang="ru-KZ" sz="2400" dirty="0" err="1"/>
              <a:t>пленкасын</a:t>
            </a:r>
            <a:r>
              <a:rPr lang="ru-KZ" sz="2400" dirty="0"/>
              <a:t> </a:t>
            </a:r>
            <a:r>
              <a:rPr lang="ru-KZ" sz="2400" dirty="0" err="1"/>
              <a:t>жасауға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оның</a:t>
            </a:r>
            <a:r>
              <a:rPr lang="ru-KZ" sz="2400" dirty="0"/>
              <a:t> </a:t>
            </a:r>
            <a:r>
              <a:rPr lang="ru-KZ" sz="2400" dirty="0" err="1"/>
              <a:t>қалыңдығын</a:t>
            </a:r>
            <a:r>
              <a:rPr lang="ru-KZ" sz="2400" dirty="0"/>
              <a:t> </a:t>
            </a:r>
            <a:r>
              <a:rPr lang="ru-KZ" sz="2400" dirty="0" err="1"/>
              <a:t>пластинаның</a:t>
            </a:r>
            <a:r>
              <a:rPr lang="ru-KZ" sz="2400" dirty="0"/>
              <a:t> </a:t>
            </a:r>
            <a:r>
              <a:rPr lang="ru-KZ" sz="2400" dirty="0" err="1"/>
              <a:t>айналу</a:t>
            </a:r>
            <a:r>
              <a:rPr lang="ru-KZ" sz="2400" dirty="0"/>
              <a:t> </a:t>
            </a:r>
            <a:r>
              <a:rPr lang="ru-KZ" sz="2400" dirty="0" err="1"/>
              <a:t>жылдамдығымен</a:t>
            </a:r>
            <a:r>
              <a:rPr lang="ru-KZ" sz="2400" dirty="0"/>
              <a:t> </a:t>
            </a:r>
            <a:r>
              <a:rPr lang="ru-KZ" sz="2400" dirty="0" err="1"/>
              <a:t>басқаруға</a:t>
            </a:r>
            <a:r>
              <a:rPr lang="ru-KZ" sz="2400" dirty="0"/>
              <a:t> </a:t>
            </a:r>
            <a:r>
              <a:rPr lang="ru-KZ" sz="2400" dirty="0" err="1"/>
              <a:t>мүмкіндік</a:t>
            </a:r>
            <a:r>
              <a:rPr lang="ru-KZ" sz="2400" dirty="0"/>
              <a:t> </a:t>
            </a:r>
            <a:r>
              <a:rPr lang="ru-KZ" sz="2400" dirty="0" err="1"/>
              <a:t>береді</a:t>
            </a:r>
            <a:r>
              <a:rPr lang="ru-KZ" sz="2400" dirty="0"/>
              <a:t> (</a:t>
            </a:r>
            <a:r>
              <a:rPr lang="ru-KZ" sz="2400" dirty="0" err="1"/>
              <a:t>минутына</a:t>
            </a:r>
            <a:r>
              <a:rPr lang="ru-KZ" sz="2400" dirty="0"/>
              <a:t> </a:t>
            </a:r>
            <a:r>
              <a:rPr lang="ru-KZ" sz="2400" dirty="0" err="1"/>
              <a:t>бірнеше</a:t>
            </a:r>
            <a:r>
              <a:rPr lang="ru-KZ" sz="2400" dirty="0"/>
              <a:t> </a:t>
            </a:r>
            <a:r>
              <a:rPr lang="ru-KZ" sz="2400" dirty="0" err="1"/>
              <a:t>мың</a:t>
            </a:r>
            <a:r>
              <a:rPr lang="ru-KZ" sz="2400" dirty="0"/>
              <a:t> </a:t>
            </a:r>
            <a:r>
              <a:rPr lang="ru-KZ" sz="2400" dirty="0" err="1"/>
              <a:t>айналым</a:t>
            </a:r>
            <a:r>
              <a:rPr lang="ru-KZ" sz="2400" dirty="0"/>
              <a:t>). </a:t>
            </a:r>
            <a:r>
              <a:rPr lang="ru-KZ" sz="2400" dirty="0" err="1"/>
              <a:t>Әдетте</a:t>
            </a:r>
            <a:r>
              <a:rPr lang="ru-KZ" sz="2400" dirty="0"/>
              <a:t>, </a:t>
            </a:r>
            <a:r>
              <a:rPr lang="ru-KZ" sz="2400" dirty="0" err="1"/>
              <a:t>ол</a:t>
            </a:r>
            <a:r>
              <a:rPr lang="ru-KZ" sz="2400" dirty="0"/>
              <a:t> </a:t>
            </a:r>
            <a:r>
              <a:rPr lang="ru-KZ" sz="2400" dirty="0" err="1"/>
              <a:t>үлкен</a:t>
            </a:r>
            <a:r>
              <a:rPr lang="ru-KZ" sz="2400" dirty="0"/>
              <a:t> </a:t>
            </a:r>
            <a:r>
              <a:rPr lang="ru-KZ" sz="2400" dirty="0" err="1"/>
              <a:t>дөңгелек</a:t>
            </a:r>
            <a:r>
              <a:rPr lang="ru-KZ" sz="2400" dirty="0"/>
              <a:t> </a:t>
            </a:r>
            <a:r>
              <a:rPr lang="kk-KZ" sz="2400" dirty="0"/>
              <a:t>пластиналармен</a:t>
            </a:r>
            <a:r>
              <a:rPr lang="ru-KZ" sz="2400" dirty="0"/>
              <a:t> </a:t>
            </a:r>
            <a:r>
              <a:rPr lang="ru-KZ" sz="2400" dirty="0" err="1"/>
              <a:t>жұмыс</a:t>
            </a:r>
            <a:r>
              <a:rPr lang="ru-KZ" sz="2400" dirty="0"/>
              <a:t> </a:t>
            </a:r>
            <a:r>
              <a:rPr lang="ru-KZ" sz="2400" dirty="0" err="1"/>
              <a:t>істегенде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. </a:t>
            </a:r>
            <a:endParaRPr lang="kk-KZ" sz="2400" dirty="0"/>
          </a:p>
          <a:p>
            <a:pPr algn="just"/>
            <a:endParaRPr lang="kk-KZ" sz="2400" dirty="0"/>
          </a:p>
          <a:p>
            <a:pPr algn="just"/>
            <a:endParaRPr lang="kk-KZ" sz="2400" dirty="0"/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DBB1FC74-8CC2-6140-AF41-DCD31B54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388738"/>
            <a:ext cx="5995035" cy="30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8CE6241-505F-0216-02DC-6966B4964B24}"/>
              </a:ext>
            </a:extLst>
          </p:cNvPr>
          <p:cNvCxnSpPr/>
          <p:nvPr/>
        </p:nvCxnSpPr>
        <p:spPr>
          <a:xfrm flipH="1">
            <a:off x="7233920" y="3098800"/>
            <a:ext cx="2306320" cy="199136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9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анесение фоторезиста центрифугированием">
            <a:extLst>
              <a:ext uri="{FF2B5EF4-FFF2-40B4-BE49-F238E27FC236}">
                <a16:creationId xmlns:a16="http://schemas.microsoft.com/office/drawing/2014/main" id="{83C40461-3815-5AE9-F6F9-93BEBF2AE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0" y="288530"/>
            <a:ext cx="2879725" cy="25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6F0B4-035F-EBDE-9919-429ADB22CE83}"/>
              </a:ext>
            </a:extLst>
          </p:cNvPr>
          <p:cNvSpPr txBox="1"/>
          <p:nvPr/>
        </p:nvSpPr>
        <p:spPr>
          <a:xfrm>
            <a:off x="518160" y="387201"/>
            <a:ext cx="7518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/>
              <a:t>Фоторезистерді</a:t>
            </a:r>
            <a:r>
              <a:rPr lang="ru-KZ" sz="2400" dirty="0"/>
              <a:t> </a:t>
            </a:r>
            <a:r>
              <a:rPr lang="ru-KZ" sz="2400" dirty="0" err="1"/>
              <a:t>бетіне</a:t>
            </a:r>
            <a:r>
              <a:rPr lang="ru-KZ" sz="2400" dirty="0"/>
              <a:t> </a:t>
            </a:r>
            <a:r>
              <a:rPr lang="ru-KZ" sz="2400" dirty="0" err="1"/>
              <a:t>жағудың</a:t>
            </a:r>
            <a:r>
              <a:rPr lang="ru-KZ" sz="2400" dirty="0"/>
              <a:t> </a:t>
            </a:r>
            <a:r>
              <a:rPr lang="ru-KZ" sz="2400" dirty="0" err="1"/>
              <a:t>ең</a:t>
            </a:r>
            <a:r>
              <a:rPr lang="ru-KZ" sz="2400" dirty="0"/>
              <a:t> </a:t>
            </a:r>
            <a:r>
              <a:rPr lang="ru-KZ" sz="2400" dirty="0" err="1"/>
              <a:t>кең</a:t>
            </a:r>
            <a:r>
              <a:rPr lang="ru-KZ" sz="2400" dirty="0"/>
              <a:t> </a:t>
            </a:r>
            <a:r>
              <a:rPr lang="ru-KZ" sz="2400" dirty="0" err="1"/>
              <a:t>таралған</a:t>
            </a:r>
            <a:r>
              <a:rPr lang="ru-KZ" sz="2400" dirty="0"/>
              <a:t> </a:t>
            </a:r>
            <a:r>
              <a:rPr lang="ru-KZ" sz="2400" dirty="0" err="1"/>
              <a:t>әдісі</a:t>
            </a:r>
            <a:r>
              <a:rPr lang="ru-KZ" sz="2400" dirty="0"/>
              <a:t>-</a:t>
            </a:r>
            <a:r>
              <a:rPr lang="kk-KZ" sz="2400" dirty="0">
                <a:highlight>
                  <a:srgbClr val="00FF00"/>
                </a:highlight>
              </a:rPr>
              <a:t>ц</a:t>
            </a:r>
            <a:r>
              <a:rPr lang="ru-KZ" sz="2400" dirty="0" err="1">
                <a:highlight>
                  <a:srgbClr val="00FF00"/>
                </a:highlight>
              </a:rPr>
              <a:t>ентрифугалау</a:t>
            </a:r>
            <a:r>
              <a:rPr lang="ru-KZ" sz="2400" dirty="0"/>
              <a:t>.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әдіс</a:t>
            </a:r>
            <a:r>
              <a:rPr lang="ru-KZ" sz="2400" dirty="0"/>
              <a:t> </a:t>
            </a:r>
            <a:r>
              <a:rPr lang="ru-KZ" sz="2400" dirty="0" err="1"/>
              <a:t>фоторезисттің</a:t>
            </a:r>
            <a:r>
              <a:rPr lang="ru-KZ" sz="2400" dirty="0"/>
              <a:t> </a:t>
            </a:r>
            <a:r>
              <a:rPr lang="ru-KZ" sz="2400" dirty="0" err="1"/>
              <a:t>біртекті</a:t>
            </a:r>
            <a:r>
              <a:rPr lang="ru-KZ" sz="2400" dirty="0"/>
              <a:t> </a:t>
            </a:r>
            <a:r>
              <a:rPr lang="ru-KZ" sz="2400" dirty="0" err="1"/>
              <a:t>пленкасын</a:t>
            </a:r>
            <a:r>
              <a:rPr lang="ru-KZ" sz="2400" dirty="0"/>
              <a:t> </a:t>
            </a:r>
            <a:r>
              <a:rPr lang="ru-KZ" sz="2400" dirty="0" err="1"/>
              <a:t>жасауға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оның</a:t>
            </a:r>
            <a:r>
              <a:rPr lang="ru-KZ" sz="2400" dirty="0"/>
              <a:t> </a:t>
            </a:r>
            <a:r>
              <a:rPr lang="ru-KZ" sz="2400" dirty="0" err="1"/>
              <a:t>қалыңдығын</a:t>
            </a:r>
            <a:r>
              <a:rPr lang="ru-KZ" sz="2400" dirty="0"/>
              <a:t> </a:t>
            </a:r>
            <a:r>
              <a:rPr lang="ru-KZ" sz="2400" dirty="0" err="1"/>
              <a:t>пластинаның</a:t>
            </a:r>
            <a:r>
              <a:rPr lang="ru-KZ" sz="2400" dirty="0"/>
              <a:t> </a:t>
            </a:r>
            <a:r>
              <a:rPr lang="ru-KZ" sz="2400" dirty="0" err="1"/>
              <a:t>айналу</a:t>
            </a:r>
            <a:r>
              <a:rPr lang="ru-KZ" sz="2400" dirty="0"/>
              <a:t> </a:t>
            </a:r>
            <a:r>
              <a:rPr lang="ru-KZ" sz="2400" dirty="0" err="1"/>
              <a:t>жылдамдығымен</a:t>
            </a:r>
            <a:r>
              <a:rPr lang="ru-KZ" sz="2400" dirty="0"/>
              <a:t> </a:t>
            </a:r>
            <a:r>
              <a:rPr lang="ru-KZ" sz="2400" dirty="0" err="1"/>
              <a:t>басқаруға</a:t>
            </a:r>
            <a:r>
              <a:rPr lang="ru-KZ" sz="2400" dirty="0"/>
              <a:t> </a:t>
            </a:r>
            <a:r>
              <a:rPr lang="ru-KZ" sz="2400" dirty="0" err="1"/>
              <a:t>мүмкіндік</a:t>
            </a:r>
            <a:r>
              <a:rPr lang="ru-KZ" sz="2400" dirty="0"/>
              <a:t> </a:t>
            </a:r>
            <a:r>
              <a:rPr lang="ru-KZ" sz="2400" dirty="0" err="1"/>
              <a:t>береді</a:t>
            </a:r>
            <a:r>
              <a:rPr lang="ru-KZ" sz="2400" dirty="0"/>
              <a:t> (</a:t>
            </a:r>
            <a:r>
              <a:rPr lang="ru-KZ" sz="2400" dirty="0" err="1"/>
              <a:t>минутына</a:t>
            </a:r>
            <a:r>
              <a:rPr lang="ru-KZ" sz="2400" dirty="0"/>
              <a:t> </a:t>
            </a:r>
            <a:r>
              <a:rPr lang="ru-KZ" sz="2400" dirty="0" err="1"/>
              <a:t>бірнеше</a:t>
            </a:r>
            <a:r>
              <a:rPr lang="ru-KZ" sz="2400" dirty="0"/>
              <a:t> </a:t>
            </a:r>
            <a:r>
              <a:rPr lang="ru-KZ" sz="2400" dirty="0" err="1"/>
              <a:t>мың</a:t>
            </a:r>
            <a:r>
              <a:rPr lang="ru-KZ" sz="2400" dirty="0"/>
              <a:t> </a:t>
            </a:r>
            <a:r>
              <a:rPr lang="ru-KZ" sz="2400" dirty="0" err="1"/>
              <a:t>айналым</a:t>
            </a:r>
            <a:r>
              <a:rPr lang="ru-KZ" sz="2400" dirty="0"/>
              <a:t>). </a:t>
            </a:r>
            <a:r>
              <a:rPr lang="ru-KZ" sz="2400" dirty="0" err="1"/>
              <a:t>Әдетте</a:t>
            </a:r>
            <a:r>
              <a:rPr lang="ru-KZ" sz="2400" dirty="0"/>
              <a:t>, </a:t>
            </a:r>
            <a:r>
              <a:rPr lang="ru-KZ" sz="2400" dirty="0" err="1"/>
              <a:t>ол</a:t>
            </a:r>
            <a:r>
              <a:rPr lang="ru-KZ" sz="2400" dirty="0"/>
              <a:t> </a:t>
            </a:r>
            <a:r>
              <a:rPr lang="ru-KZ" sz="2400" dirty="0" err="1"/>
              <a:t>үлкен</a:t>
            </a:r>
            <a:r>
              <a:rPr lang="ru-KZ" sz="2400" dirty="0"/>
              <a:t> </a:t>
            </a:r>
            <a:r>
              <a:rPr lang="ru-KZ" sz="2400" dirty="0" err="1"/>
              <a:t>дөңгелек</a:t>
            </a:r>
            <a:r>
              <a:rPr lang="ru-KZ" sz="2400" dirty="0"/>
              <a:t> </a:t>
            </a:r>
            <a:r>
              <a:rPr lang="kk-KZ" sz="2400" dirty="0"/>
              <a:t>пластиналармен</a:t>
            </a:r>
            <a:r>
              <a:rPr lang="ru-KZ" sz="2400" dirty="0"/>
              <a:t> </a:t>
            </a:r>
            <a:r>
              <a:rPr lang="ru-KZ" sz="2400" dirty="0" err="1"/>
              <a:t>жұмыс</a:t>
            </a:r>
            <a:r>
              <a:rPr lang="ru-KZ" sz="2400" dirty="0"/>
              <a:t> </a:t>
            </a:r>
            <a:r>
              <a:rPr lang="ru-KZ" sz="2400" dirty="0" err="1"/>
              <a:t>істегенде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. </a:t>
            </a:r>
            <a:endParaRPr lang="kk-KZ" sz="2400" dirty="0"/>
          </a:p>
          <a:p>
            <a:pPr algn="just"/>
            <a:endParaRPr lang="kk-KZ" sz="2400" dirty="0"/>
          </a:p>
          <a:p>
            <a:pPr algn="just"/>
            <a:r>
              <a:rPr lang="kk-KZ" sz="2400" dirty="0"/>
              <a:t>Ш</a:t>
            </a:r>
            <a:r>
              <a:rPr lang="ru-KZ" sz="2400" dirty="0" err="1"/>
              <a:t>ағын</a:t>
            </a:r>
            <a:r>
              <a:rPr lang="ru-KZ" sz="2400" dirty="0"/>
              <a:t> </a:t>
            </a:r>
            <a:r>
              <a:rPr lang="ru-KZ" sz="2400" dirty="0" err="1"/>
              <a:t>беттерді</a:t>
            </a:r>
            <a:r>
              <a:rPr lang="ru-KZ" sz="2400" dirty="0"/>
              <a:t> жабу </a:t>
            </a:r>
            <a:r>
              <a:rPr lang="ru-KZ" sz="2400" dirty="0" err="1"/>
              <a:t>үшін</a:t>
            </a:r>
            <a:r>
              <a:rPr lang="ru-KZ" sz="2400" dirty="0"/>
              <a:t>, </a:t>
            </a:r>
            <a:r>
              <a:rPr lang="ru-KZ" sz="2400" dirty="0" err="1"/>
              <a:t>фоторезистке</a:t>
            </a:r>
            <a:r>
              <a:rPr lang="ru-KZ" sz="2400" dirty="0"/>
              <a:t> </a:t>
            </a:r>
            <a:r>
              <a:rPr lang="ru-KZ" sz="2400" dirty="0">
                <a:highlight>
                  <a:srgbClr val="00FF00"/>
                </a:highlight>
              </a:rPr>
              <a:t>батыру</a:t>
            </a:r>
            <a:r>
              <a:rPr lang="ru-KZ" sz="2400" dirty="0"/>
              <a:t> </a:t>
            </a:r>
            <a:r>
              <a:rPr lang="kk-KZ" sz="2400" dirty="0"/>
              <a:t>әдісі </a:t>
            </a:r>
            <a:r>
              <a:rPr lang="ru-KZ" sz="2400" dirty="0" err="1"/>
              <a:t>қолданылады</a:t>
            </a:r>
            <a:r>
              <a:rPr lang="ru-KZ" sz="2400" dirty="0"/>
              <a:t>.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әдістің</a:t>
            </a:r>
            <a:r>
              <a:rPr lang="ru-KZ" sz="2400" dirty="0"/>
              <a:t> </a:t>
            </a:r>
            <a:r>
              <a:rPr lang="ru-KZ" sz="2400" dirty="0" err="1"/>
              <a:t>кемшіліктері-фоторезисттің</a:t>
            </a:r>
            <a:r>
              <a:rPr lang="ru-KZ" sz="2400" dirty="0"/>
              <a:t> </a:t>
            </a:r>
            <a:r>
              <a:rPr lang="ru-KZ" sz="2400" dirty="0" err="1"/>
              <a:t>үлкен</a:t>
            </a:r>
            <a:r>
              <a:rPr lang="ru-KZ" sz="2400" dirty="0"/>
              <a:t> </a:t>
            </a:r>
            <a:r>
              <a:rPr lang="ru-KZ" sz="2400" dirty="0" err="1"/>
              <a:t>шығыны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алынған</a:t>
            </a:r>
            <a:r>
              <a:rPr lang="ru-KZ" sz="2400" dirty="0"/>
              <a:t> </a:t>
            </a:r>
            <a:r>
              <a:rPr lang="ru-KZ" sz="2400" dirty="0" err="1"/>
              <a:t>фильмдердің</a:t>
            </a:r>
            <a:r>
              <a:rPr lang="kk-KZ" sz="2400" dirty="0"/>
              <a:t> біртекті еместігі</a:t>
            </a:r>
            <a:r>
              <a:rPr lang="ru-KZ" sz="2400" dirty="0"/>
              <a:t>.</a:t>
            </a:r>
            <a:endParaRPr lang="kk-KZ" sz="2400" dirty="0"/>
          </a:p>
          <a:p>
            <a:pPr algn="just"/>
            <a:endParaRPr lang="kk-KZ" sz="2400" dirty="0"/>
          </a:p>
        </p:txBody>
      </p:sp>
      <p:pic>
        <p:nvPicPr>
          <p:cNvPr id="12292" name="Picture 4" descr="нанесения и проявление фоторезиста | Minateh">
            <a:extLst>
              <a:ext uri="{FF2B5EF4-FFF2-40B4-BE49-F238E27FC236}">
                <a16:creationId xmlns:a16="http://schemas.microsoft.com/office/drawing/2014/main" id="{371B4AA5-94A5-1916-EF78-77D0CE6BE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7" b="12482"/>
          <a:stretch/>
        </p:blipFill>
        <p:spPr bwMode="auto">
          <a:xfrm>
            <a:off x="8317230" y="3507521"/>
            <a:ext cx="1365250" cy="21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6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анесение фоторезиста центрифугированием">
            <a:extLst>
              <a:ext uri="{FF2B5EF4-FFF2-40B4-BE49-F238E27FC236}">
                <a16:creationId xmlns:a16="http://schemas.microsoft.com/office/drawing/2014/main" id="{83C40461-3815-5AE9-F6F9-93BEBF2AE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0" y="288530"/>
            <a:ext cx="2879725" cy="25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6F0B4-035F-EBDE-9919-429ADB22CE83}"/>
              </a:ext>
            </a:extLst>
          </p:cNvPr>
          <p:cNvSpPr txBox="1"/>
          <p:nvPr/>
        </p:nvSpPr>
        <p:spPr>
          <a:xfrm>
            <a:off x="518160" y="387201"/>
            <a:ext cx="75184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/>
              <a:t>Фоторезистерді</a:t>
            </a:r>
            <a:r>
              <a:rPr lang="ru-KZ" sz="2400" dirty="0"/>
              <a:t> </a:t>
            </a:r>
            <a:r>
              <a:rPr lang="ru-KZ" sz="2400" dirty="0" err="1"/>
              <a:t>бетіне</a:t>
            </a:r>
            <a:r>
              <a:rPr lang="ru-KZ" sz="2400" dirty="0"/>
              <a:t> </a:t>
            </a:r>
            <a:r>
              <a:rPr lang="ru-KZ" sz="2400" dirty="0" err="1"/>
              <a:t>жағудың</a:t>
            </a:r>
            <a:r>
              <a:rPr lang="ru-KZ" sz="2400" dirty="0"/>
              <a:t> </a:t>
            </a:r>
            <a:r>
              <a:rPr lang="ru-KZ" sz="2400" dirty="0" err="1"/>
              <a:t>ең</a:t>
            </a:r>
            <a:r>
              <a:rPr lang="ru-KZ" sz="2400" dirty="0"/>
              <a:t> </a:t>
            </a:r>
            <a:r>
              <a:rPr lang="ru-KZ" sz="2400" dirty="0" err="1"/>
              <a:t>кең</a:t>
            </a:r>
            <a:r>
              <a:rPr lang="ru-KZ" sz="2400" dirty="0"/>
              <a:t> </a:t>
            </a:r>
            <a:r>
              <a:rPr lang="ru-KZ" sz="2400" dirty="0" err="1"/>
              <a:t>таралған</a:t>
            </a:r>
            <a:r>
              <a:rPr lang="ru-KZ" sz="2400" dirty="0"/>
              <a:t> </a:t>
            </a:r>
            <a:r>
              <a:rPr lang="ru-KZ" sz="2400" dirty="0" err="1"/>
              <a:t>әдісі</a:t>
            </a:r>
            <a:r>
              <a:rPr lang="ru-KZ" sz="2400" dirty="0"/>
              <a:t>-</a:t>
            </a:r>
            <a:r>
              <a:rPr lang="kk-KZ" sz="2400" dirty="0">
                <a:highlight>
                  <a:srgbClr val="00FF00"/>
                </a:highlight>
              </a:rPr>
              <a:t>ц</a:t>
            </a:r>
            <a:r>
              <a:rPr lang="ru-KZ" sz="2400" dirty="0" err="1">
                <a:highlight>
                  <a:srgbClr val="00FF00"/>
                </a:highlight>
              </a:rPr>
              <a:t>ентрифугалау</a:t>
            </a:r>
            <a:r>
              <a:rPr lang="ru-KZ" sz="2400" dirty="0"/>
              <a:t>.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әдіс</a:t>
            </a:r>
            <a:r>
              <a:rPr lang="ru-KZ" sz="2400" dirty="0"/>
              <a:t> </a:t>
            </a:r>
            <a:r>
              <a:rPr lang="ru-KZ" sz="2400" dirty="0" err="1"/>
              <a:t>фоторезисттің</a:t>
            </a:r>
            <a:r>
              <a:rPr lang="ru-KZ" sz="2400" dirty="0"/>
              <a:t> </a:t>
            </a:r>
            <a:r>
              <a:rPr lang="ru-KZ" sz="2400" dirty="0" err="1"/>
              <a:t>біртекті</a:t>
            </a:r>
            <a:r>
              <a:rPr lang="ru-KZ" sz="2400" dirty="0"/>
              <a:t> </a:t>
            </a:r>
            <a:r>
              <a:rPr lang="ru-KZ" sz="2400" dirty="0" err="1"/>
              <a:t>пленкасын</a:t>
            </a:r>
            <a:r>
              <a:rPr lang="ru-KZ" sz="2400" dirty="0"/>
              <a:t> </a:t>
            </a:r>
            <a:r>
              <a:rPr lang="ru-KZ" sz="2400" dirty="0" err="1"/>
              <a:t>жасауға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оның</a:t>
            </a:r>
            <a:r>
              <a:rPr lang="ru-KZ" sz="2400" dirty="0"/>
              <a:t> </a:t>
            </a:r>
            <a:r>
              <a:rPr lang="ru-KZ" sz="2400" dirty="0" err="1"/>
              <a:t>қалыңдығын</a:t>
            </a:r>
            <a:r>
              <a:rPr lang="ru-KZ" sz="2400" dirty="0"/>
              <a:t> </a:t>
            </a:r>
            <a:r>
              <a:rPr lang="ru-KZ" sz="2400" dirty="0" err="1"/>
              <a:t>пластинаның</a:t>
            </a:r>
            <a:r>
              <a:rPr lang="ru-KZ" sz="2400" dirty="0"/>
              <a:t> </a:t>
            </a:r>
            <a:r>
              <a:rPr lang="ru-KZ" sz="2400" dirty="0" err="1"/>
              <a:t>айналу</a:t>
            </a:r>
            <a:r>
              <a:rPr lang="ru-KZ" sz="2400" dirty="0"/>
              <a:t> </a:t>
            </a:r>
            <a:r>
              <a:rPr lang="ru-KZ" sz="2400" dirty="0" err="1"/>
              <a:t>жылдамдығымен</a:t>
            </a:r>
            <a:r>
              <a:rPr lang="ru-KZ" sz="2400" dirty="0"/>
              <a:t> </a:t>
            </a:r>
            <a:r>
              <a:rPr lang="ru-KZ" sz="2400" dirty="0" err="1"/>
              <a:t>басқаруға</a:t>
            </a:r>
            <a:r>
              <a:rPr lang="ru-KZ" sz="2400" dirty="0"/>
              <a:t> </a:t>
            </a:r>
            <a:r>
              <a:rPr lang="ru-KZ" sz="2400" dirty="0" err="1"/>
              <a:t>мүмкіндік</a:t>
            </a:r>
            <a:r>
              <a:rPr lang="ru-KZ" sz="2400" dirty="0"/>
              <a:t> </a:t>
            </a:r>
            <a:r>
              <a:rPr lang="ru-KZ" sz="2400" dirty="0" err="1"/>
              <a:t>береді</a:t>
            </a:r>
            <a:r>
              <a:rPr lang="ru-KZ" sz="2400" dirty="0"/>
              <a:t> (</a:t>
            </a:r>
            <a:r>
              <a:rPr lang="ru-KZ" sz="2400" dirty="0" err="1"/>
              <a:t>минутына</a:t>
            </a:r>
            <a:r>
              <a:rPr lang="ru-KZ" sz="2400" dirty="0"/>
              <a:t> </a:t>
            </a:r>
            <a:r>
              <a:rPr lang="ru-KZ" sz="2400" dirty="0" err="1"/>
              <a:t>бірнеше</a:t>
            </a:r>
            <a:r>
              <a:rPr lang="ru-KZ" sz="2400" dirty="0"/>
              <a:t> </a:t>
            </a:r>
            <a:r>
              <a:rPr lang="ru-KZ" sz="2400" dirty="0" err="1"/>
              <a:t>мың</a:t>
            </a:r>
            <a:r>
              <a:rPr lang="ru-KZ" sz="2400" dirty="0"/>
              <a:t> </a:t>
            </a:r>
            <a:r>
              <a:rPr lang="ru-KZ" sz="2400" dirty="0" err="1"/>
              <a:t>айналым</a:t>
            </a:r>
            <a:r>
              <a:rPr lang="ru-KZ" sz="2400" dirty="0"/>
              <a:t>). </a:t>
            </a:r>
            <a:r>
              <a:rPr lang="ru-KZ" sz="2400" dirty="0" err="1"/>
              <a:t>Әдетте</a:t>
            </a:r>
            <a:r>
              <a:rPr lang="ru-KZ" sz="2400" dirty="0"/>
              <a:t>, </a:t>
            </a:r>
            <a:r>
              <a:rPr lang="ru-KZ" sz="2400" dirty="0" err="1"/>
              <a:t>ол</a:t>
            </a:r>
            <a:r>
              <a:rPr lang="ru-KZ" sz="2400" dirty="0"/>
              <a:t> </a:t>
            </a:r>
            <a:r>
              <a:rPr lang="ru-KZ" sz="2400" dirty="0" err="1"/>
              <a:t>үлкен</a:t>
            </a:r>
            <a:r>
              <a:rPr lang="ru-KZ" sz="2400" dirty="0"/>
              <a:t> </a:t>
            </a:r>
            <a:r>
              <a:rPr lang="ru-KZ" sz="2400" dirty="0" err="1"/>
              <a:t>дөңгелек</a:t>
            </a:r>
            <a:r>
              <a:rPr lang="ru-KZ" sz="2400" dirty="0"/>
              <a:t> </a:t>
            </a:r>
            <a:r>
              <a:rPr lang="kk-KZ" sz="2400" dirty="0"/>
              <a:t>пластиналармен</a:t>
            </a:r>
            <a:r>
              <a:rPr lang="ru-KZ" sz="2400" dirty="0"/>
              <a:t> </a:t>
            </a:r>
            <a:r>
              <a:rPr lang="ru-KZ" sz="2400" dirty="0" err="1"/>
              <a:t>жұмыс</a:t>
            </a:r>
            <a:r>
              <a:rPr lang="ru-KZ" sz="2400" dirty="0"/>
              <a:t> </a:t>
            </a:r>
            <a:r>
              <a:rPr lang="ru-KZ" sz="2400" dirty="0" err="1"/>
              <a:t>істегенде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. </a:t>
            </a:r>
            <a:endParaRPr lang="kk-KZ" sz="2400" dirty="0"/>
          </a:p>
          <a:p>
            <a:pPr algn="just"/>
            <a:endParaRPr lang="kk-KZ" sz="2400" dirty="0"/>
          </a:p>
          <a:p>
            <a:pPr algn="just"/>
            <a:r>
              <a:rPr lang="kk-KZ" sz="2400" dirty="0"/>
              <a:t>Ш</a:t>
            </a:r>
            <a:r>
              <a:rPr lang="ru-KZ" sz="2400" dirty="0" err="1"/>
              <a:t>ағын</a:t>
            </a:r>
            <a:r>
              <a:rPr lang="ru-KZ" sz="2400" dirty="0"/>
              <a:t> </a:t>
            </a:r>
            <a:r>
              <a:rPr lang="ru-KZ" sz="2400" dirty="0" err="1"/>
              <a:t>беттерді</a:t>
            </a:r>
            <a:r>
              <a:rPr lang="ru-KZ" sz="2400" dirty="0"/>
              <a:t> жабу </a:t>
            </a:r>
            <a:r>
              <a:rPr lang="ru-KZ" sz="2400" dirty="0" err="1"/>
              <a:t>үшін</a:t>
            </a:r>
            <a:r>
              <a:rPr lang="ru-KZ" sz="2400" dirty="0"/>
              <a:t>, </a:t>
            </a:r>
            <a:r>
              <a:rPr lang="ru-KZ" sz="2400" dirty="0" err="1"/>
              <a:t>фоторезистке</a:t>
            </a:r>
            <a:r>
              <a:rPr lang="ru-KZ" sz="2400" dirty="0"/>
              <a:t> </a:t>
            </a:r>
            <a:r>
              <a:rPr lang="ru-KZ" sz="2400" dirty="0">
                <a:highlight>
                  <a:srgbClr val="00FF00"/>
                </a:highlight>
              </a:rPr>
              <a:t>батыру</a:t>
            </a:r>
            <a:r>
              <a:rPr lang="ru-KZ" sz="2400" dirty="0"/>
              <a:t> </a:t>
            </a:r>
            <a:r>
              <a:rPr lang="kk-KZ" sz="2400" dirty="0"/>
              <a:t>әдісі </a:t>
            </a:r>
            <a:r>
              <a:rPr lang="ru-KZ" sz="2400" dirty="0" err="1"/>
              <a:t>қолданылады</a:t>
            </a:r>
            <a:r>
              <a:rPr lang="ru-KZ" sz="2400" dirty="0"/>
              <a:t>.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әдістің</a:t>
            </a:r>
            <a:r>
              <a:rPr lang="ru-KZ" sz="2400" dirty="0"/>
              <a:t> </a:t>
            </a:r>
            <a:r>
              <a:rPr lang="ru-KZ" sz="2400" dirty="0" err="1"/>
              <a:t>кемшіліктері-фоторезисттің</a:t>
            </a:r>
            <a:r>
              <a:rPr lang="ru-KZ" sz="2400" dirty="0"/>
              <a:t> </a:t>
            </a:r>
            <a:r>
              <a:rPr lang="ru-KZ" sz="2400" dirty="0" err="1"/>
              <a:t>үлкен</a:t>
            </a:r>
            <a:r>
              <a:rPr lang="ru-KZ" sz="2400" dirty="0"/>
              <a:t> </a:t>
            </a:r>
            <a:r>
              <a:rPr lang="ru-KZ" sz="2400" dirty="0" err="1"/>
              <a:t>шығыны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алынған</a:t>
            </a:r>
            <a:r>
              <a:rPr lang="ru-KZ" sz="2400" dirty="0"/>
              <a:t> </a:t>
            </a:r>
            <a:r>
              <a:rPr lang="ru-KZ" sz="2400" dirty="0" err="1"/>
              <a:t>фильмдердің</a:t>
            </a:r>
            <a:r>
              <a:rPr lang="kk-KZ" sz="2400" dirty="0"/>
              <a:t> біртекті еместігі</a:t>
            </a:r>
            <a:r>
              <a:rPr lang="ru-KZ" sz="2400" dirty="0"/>
              <a:t>.</a:t>
            </a:r>
            <a:endParaRPr lang="kk-KZ" sz="2400" dirty="0"/>
          </a:p>
          <a:p>
            <a:pPr algn="just"/>
            <a:endParaRPr lang="kk-KZ" sz="2400" dirty="0"/>
          </a:p>
          <a:p>
            <a:pPr algn="just"/>
            <a:r>
              <a:rPr lang="kk-KZ" sz="2400" dirty="0"/>
              <a:t>К</a:t>
            </a:r>
            <a:r>
              <a:rPr lang="ru-KZ" sz="2400" dirty="0" err="1"/>
              <a:t>үрделі</a:t>
            </a:r>
            <a:r>
              <a:rPr lang="ru-KZ" sz="2400" dirty="0"/>
              <a:t> </a:t>
            </a:r>
            <a:r>
              <a:rPr lang="ru-KZ" sz="2400" dirty="0" err="1"/>
              <a:t>беттерге</a:t>
            </a:r>
            <a:r>
              <a:rPr lang="ru-KZ" sz="2400" dirty="0"/>
              <a:t> </a:t>
            </a:r>
            <a:r>
              <a:rPr lang="ru-KZ" sz="2400" dirty="0" err="1">
                <a:highlight>
                  <a:srgbClr val="00FF00"/>
                </a:highlight>
              </a:rPr>
              <a:t>аэрозольді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бүрку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, </a:t>
            </a:r>
            <a:r>
              <a:rPr lang="ru-KZ" sz="2400" dirty="0" err="1"/>
              <a:t>бірақ</a:t>
            </a:r>
            <a:r>
              <a:rPr lang="ru-KZ" sz="2400" dirty="0"/>
              <a:t>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қолдану</a:t>
            </a:r>
            <a:r>
              <a:rPr lang="ru-KZ" sz="2400" dirty="0"/>
              <a:t> </a:t>
            </a:r>
            <a:r>
              <a:rPr lang="ru-KZ" sz="2400" dirty="0" err="1"/>
              <a:t>әдісімен</a:t>
            </a:r>
            <a:r>
              <a:rPr lang="ru-KZ" sz="2400" dirty="0"/>
              <a:t> </a:t>
            </a:r>
            <a:r>
              <a:rPr lang="ru-KZ" sz="2400" dirty="0" err="1"/>
              <a:t>пленканың</a:t>
            </a:r>
            <a:r>
              <a:rPr lang="ru-KZ" sz="2400" dirty="0"/>
              <a:t> </a:t>
            </a:r>
            <a:r>
              <a:rPr lang="ru-KZ" sz="2400" dirty="0" err="1"/>
              <a:t>қалыңдығы</a:t>
            </a:r>
            <a:r>
              <a:rPr lang="ru-KZ" sz="2400" dirty="0"/>
              <a:t> да </a:t>
            </a:r>
            <a:r>
              <a:rPr lang="ru-KZ" sz="2400" dirty="0" err="1"/>
              <a:t>біркелкі</a:t>
            </a:r>
            <a:r>
              <a:rPr lang="ru-KZ" sz="2400" dirty="0"/>
              <a:t> </a:t>
            </a:r>
            <a:r>
              <a:rPr lang="ru-KZ" sz="2400" dirty="0" err="1"/>
              <a:t>емес</a:t>
            </a:r>
            <a:r>
              <a:rPr lang="ru-KZ" sz="2400" dirty="0"/>
              <a:t>.</a:t>
            </a:r>
          </a:p>
        </p:txBody>
      </p:sp>
      <p:pic>
        <p:nvPicPr>
          <p:cNvPr id="12292" name="Picture 4" descr="нанесения и проявление фоторезиста | Minateh">
            <a:extLst>
              <a:ext uri="{FF2B5EF4-FFF2-40B4-BE49-F238E27FC236}">
                <a16:creationId xmlns:a16="http://schemas.microsoft.com/office/drawing/2014/main" id="{371B4AA5-94A5-1916-EF78-77D0CE6BE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7" b="12482"/>
          <a:stretch/>
        </p:blipFill>
        <p:spPr bwMode="auto">
          <a:xfrm>
            <a:off x="8317230" y="3507521"/>
            <a:ext cx="1365250" cy="21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нанесения и проявление фоторезиста | Minateh">
            <a:extLst>
              <a:ext uri="{FF2B5EF4-FFF2-40B4-BE49-F238E27FC236}">
                <a16:creationId xmlns:a16="http://schemas.microsoft.com/office/drawing/2014/main" id="{D0D01137-AFFD-0E53-B19E-841B5E44E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5" b="15098"/>
          <a:stretch/>
        </p:blipFill>
        <p:spPr bwMode="auto">
          <a:xfrm>
            <a:off x="9963150" y="3507521"/>
            <a:ext cx="2060054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3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6C1EC-4F62-FB13-E3F6-C28B6CC3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/>
              <a:t>Планарлы технология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0CF0A-A74B-A7E7-C0FC-D9A63E873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err="1"/>
              <a:t>Жазықты</a:t>
            </a:r>
            <a:r>
              <a:rPr lang="ru-RU" sz="3200" dirty="0"/>
              <a:t> технология – </a:t>
            </a:r>
            <a:r>
              <a:rPr lang="ru-RU" sz="3200" dirty="0" err="1"/>
              <a:t>интегралдық</a:t>
            </a:r>
            <a:r>
              <a:rPr lang="ru-RU" sz="3200" dirty="0"/>
              <a:t> </a:t>
            </a:r>
            <a:r>
              <a:rPr lang="ru-RU" sz="3200" dirty="0" err="1"/>
              <a:t>микросхемалар</a:t>
            </a:r>
            <a:r>
              <a:rPr lang="ru-RU" sz="3200" dirty="0"/>
              <a:t> </a:t>
            </a:r>
            <a:r>
              <a:rPr lang="ru-RU" sz="3200" dirty="0" err="1"/>
              <a:t>өндірісінде</a:t>
            </a:r>
            <a:r>
              <a:rPr lang="ru-RU" sz="3200" dirty="0"/>
              <a:t> </a:t>
            </a:r>
            <a:r>
              <a:rPr lang="ru-RU" sz="3200" dirty="0" err="1"/>
              <a:t>қолданылатын</a:t>
            </a:r>
            <a:r>
              <a:rPr lang="ru-RU" sz="3200" dirty="0"/>
              <a:t> </a:t>
            </a:r>
            <a:r>
              <a:rPr lang="ru-RU" sz="3200" dirty="0" err="1"/>
              <a:t>технологиялық</a:t>
            </a:r>
            <a:r>
              <a:rPr lang="ru-RU" sz="3200" dirty="0"/>
              <a:t> </a:t>
            </a:r>
            <a:r>
              <a:rPr lang="ru-RU" sz="3200" dirty="0" err="1"/>
              <a:t>операциялардың</a:t>
            </a:r>
            <a:r>
              <a:rPr lang="ru-RU" sz="3200" dirty="0"/>
              <a:t> </a:t>
            </a:r>
            <a:r>
              <a:rPr lang="ru-RU" sz="3200" dirty="0" err="1"/>
              <a:t>жиынтығы</a:t>
            </a:r>
            <a:r>
              <a:rPr lang="ru-RU" sz="3200" dirty="0"/>
              <a:t>. </a:t>
            </a:r>
            <a:r>
              <a:rPr lang="ru-RU" sz="3200" dirty="0" err="1"/>
              <a:t>Бұл</a:t>
            </a:r>
            <a:r>
              <a:rPr lang="ru-RU" sz="3200" dirty="0"/>
              <a:t> процесс </a:t>
            </a:r>
            <a:r>
              <a:rPr lang="ru-RU" sz="3200" dirty="0" err="1"/>
              <a:t>транзисторлардың</a:t>
            </a:r>
            <a:r>
              <a:rPr lang="ru-RU" sz="3200" dirty="0"/>
              <a:t> </a:t>
            </a:r>
            <a:r>
              <a:rPr lang="ru-RU" sz="3200" dirty="0" err="1"/>
              <a:t>жеке</a:t>
            </a:r>
            <a:r>
              <a:rPr lang="ru-RU" sz="3200" dirty="0"/>
              <a:t> </a:t>
            </a:r>
            <a:r>
              <a:rPr lang="ru-RU" sz="3200" dirty="0" err="1"/>
              <a:t>компоненттерін</a:t>
            </a:r>
            <a:r>
              <a:rPr lang="ru-RU" sz="3200" dirty="0"/>
              <a:t> </a:t>
            </a:r>
            <a:r>
              <a:rPr lang="ru-RU" sz="3200" dirty="0" err="1"/>
              <a:t>құруды</a:t>
            </a:r>
            <a:r>
              <a:rPr lang="ru-RU" sz="3200" dirty="0"/>
              <a:t>, </a:t>
            </a:r>
            <a:r>
              <a:rPr lang="ru-RU" sz="3200" dirty="0" err="1"/>
              <a:t>сондай-ақ</a:t>
            </a:r>
            <a:r>
              <a:rPr lang="ru-RU" sz="3200" dirty="0"/>
              <a:t> </a:t>
            </a:r>
            <a:r>
              <a:rPr lang="ru-RU" sz="3200" dirty="0" err="1"/>
              <a:t>оларды</a:t>
            </a:r>
            <a:r>
              <a:rPr lang="ru-RU" sz="3200" dirty="0"/>
              <a:t> </a:t>
            </a:r>
            <a:r>
              <a:rPr lang="ru-RU" sz="3200" dirty="0" err="1"/>
              <a:t>бір</a:t>
            </a:r>
            <a:r>
              <a:rPr lang="ru-RU" sz="3200" dirty="0"/>
              <a:t> </a:t>
            </a:r>
            <a:r>
              <a:rPr lang="ru-RU" sz="3200" dirty="0" err="1"/>
              <a:t>құрылымға</a:t>
            </a:r>
            <a:r>
              <a:rPr lang="ru-RU" sz="3200" dirty="0"/>
              <a:t> </a:t>
            </a:r>
            <a:r>
              <a:rPr lang="ru-RU" sz="3200" dirty="0" err="1"/>
              <a:t>біріктіруді</a:t>
            </a:r>
            <a:r>
              <a:rPr lang="ru-RU" sz="3200" dirty="0"/>
              <a:t> </a:t>
            </a:r>
            <a:r>
              <a:rPr lang="ru-RU" sz="3200" dirty="0" err="1"/>
              <a:t>қамтиды</a:t>
            </a:r>
            <a:r>
              <a:rPr lang="ru-RU" sz="3200" dirty="0"/>
              <a:t>. </a:t>
            </a:r>
            <a:r>
              <a:rPr lang="ru-RU" sz="3200" dirty="0" err="1"/>
              <a:t>Бұл</a:t>
            </a:r>
            <a:r>
              <a:rPr lang="ru-RU" sz="3200" dirty="0"/>
              <a:t> </a:t>
            </a:r>
            <a:r>
              <a:rPr lang="ru-RU" sz="3200" dirty="0" err="1"/>
              <a:t>заманауи</a:t>
            </a:r>
            <a:r>
              <a:rPr lang="ru-RU" sz="3200" dirty="0"/>
              <a:t> </a:t>
            </a:r>
            <a:r>
              <a:rPr lang="ru-RU" sz="3200" dirty="0" err="1"/>
              <a:t>интегралды</a:t>
            </a:r>
            <a:r>
              <a:rPr lang="ru-RU" sz="3200" dirty="0"/>
              <a:t> </a:t>
            </a:r>
            <a:r>
              <a:rPr lang="ru-RU" sz="3200" dirty="0" err="1"/>
              <a:t>микросхемаларды</a:t>
            </a:r>
            <a:r>
              <a:rPr lang="ru-RU" sz="3200" dirty="0"/>
              <a:t> </a:t>
            </a:r>
            <a:r>
              <a:rPr lang="ru-RU" sz="3200" dirty="0" err="1"/>
              <a:t>құрудағы</a:t>
            </a:r>
            <a:r>
              <a:rPr lang="ru-RU" sz="3200" dirty="0"/>
              <a:t> </a:t>
            </a:r>
            <a:r>
              <a:rPr lang="ru-RU" sz="3200" dirty="0" err="1"/>
              <a:t>негізгі</a:t>
            </a:r>
            <a:r>
              <a:rPr lang="ru-RU" sz="3200" dirty="0"/>
              <a:t> процесс.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360179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4D2809-CCAB-C135-EAAA-AD11DB318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Фоторезист </a:t>
            </a:r>
            <a:r>
              <a:rPr lang="ru-RU" dirty="0" err="1"/>
              <a:t>қолданғаннан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оны </a:t>
            </a:r>
            <a:r>
              <a:rPr lang="ru-RU" dirty="0" err="1"/>
              <a:t>алдын</a:t>
            </a:r>
            <a:r>
              <a:rPr lang="ru-RU" dirty="0"/>
              <a:t>-ала </a:t>
            </a:r>
            <a:r>
              <a:rPr lang="ru-RU" dirty="0" err="1">
                <a:highlight>
                  <a:srgbClr val="00FF00"/>
                </a:highlight>
              </a:rPr>
              <a:t>кептіру</a:t>
            </a:r>
            <a:r>
              <a:rPr lang="ru-RU" dirty="0"/>
              <a:t> керек (</a:t>
            </a:r>
            <a:r>
              <a:rPr lang="ru-RU" dirty="0" err="1"/>
              <a:t>пісіру</a:t>
            </a:r>
            <a:r>
              <a:rPr lang="ru-RU" dirty="0"/>
              <a:t>). Ол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үлгіні</a:t>
            </a:r>
            <a:r>
              <a:rPr lang="ru-RU" dirty="0"/>
              <a:t> </a:t>
            </a:r>
            <a:r>
              <a:rPr lang="ru-RU" dirty="0" err="1"/>
              <a:t>пеште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минут, 100-120 ° </a:t>
            </a:r>
            <a:r>
              <a:rPr lang="en-US" dirty="0"/>
              <a:t>C </a:t>
            </a:r>
            <a:r>
              <a:rPr lang="ru-RU" dirty="0" err="1"/>
              <a:t>температурада</a:t>
            </a:r>
            <a:r>
              <a:rPr lang="ru-RU" dirty="0"/>
              <a:t> </a:t>
            </a:r>
            <a:r>
              <a:rPr lang="ru-RU" dirty="0" err="1"/>
              <a:t>ұстайды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қадам</a:t>
            </a:r>
            <a:r>
              <a:rPr lang="ru-RU" dirty="0"/>
              <a:t> </a:t>
            </a:r>
            <a:r>
              <a:rPr lang="ru-RU" dirty="0" err="1"/>
              <a:t>фоторезистің</a:t>
            </a:r>
            <a:r>
              <a:rPr lang="ru-RU" dirty="0"/>
              <a:t> </a:t>
            </a:r>
            <a:r>
              <a:rPr lang="ru-RU" dirty="0" err="1"/>
              <a:t>құрамындағы</a:t>
            </a:r>
            <a:r>
              <a:rPr lang="ru-RU" dirty="0"/>
              <a:t> </a:t>
            </a:r>
            <a:r>
              <a:rPr lang="ru-RU" dirty="0" err="1"/>
              <a:t>еріткішті</a:t>
            </a:r>
            <a:r>
              <a:rPr lang="ru-RU" dirty="0"/>
              <a:t> </a:t>
            </a:r>
            <a:r>
              <a:rPr lang="ru-RU" dirty="0" err="1"/>
              <a:t>буландыру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адгезияны</a:t>
            </a:r>
            <a:r>
              <a:rPr lang="ru-RU" dirty="0"/>
              <a:t> </a:t>
            </a:r>
            <a:r>
              <a:rPr lang="ru-RU" dirty="0" err="1"/>
              <a:t>жақсартуға</a:t>
            </a:r>
            <a:r>
              <a:rPr lang="ru-RU" dirty="0"/>
              <a:t>, </a:t>
            </a:r>
            <a:r>
              <a:rPr lang="ru-RU" dirty="0" err="1"/>
              <a:t>фотошаблонға</a:t>
            </a:r>
            <a:r>
              <a:rPr lang="ru-RU" dirty="0"/>
              <a:t> </a:t>
            </a:r>
            <a:r>
              <a:rPr lang="ru-RU" dirty="0" err="1"/>
              <a:t>жабысуды</a:t>
            </a:r>
            <a:r>
              <a:rPr lang="ru-RU" dirty="0"/>
              <a:t> </a:t>
            </a:r>
            <a:r>
              <a:rPr lang="ru-RU" dirty="0" err="1"/>
              <a:t>болдырмауға</a:t>
            </a:r>
            <a:r>
              <a:rPr lang="ru-RU" dirty="0"/>
              <a:t>, </a:t>
            </a:r>
            <a:r>
              <a:rPr lang="ru-RU" dirty="0" err="1"/>
              <a:t>фоторезистің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қабатын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мүмкіндігіне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аспектілерде</a:t>
            </a:r>
            <a:r>
              <a:rPr lang="ru-RU" dirty="0"/>
              <a:t>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80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t="21783" r="10889" b="39862"/>
          <a:stretch/>
        </p:blipFill>
        <p:spPr bwMode="auto">
          <a:xfrm>
            <a:off x="410662" y="254000"/>
            <a:ext cx="2977533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503FE58-EBF2-B5D0-42F1-B5BCA33E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20" y="45064"/>
            <a:ext cx="1191899" cy="59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AADBE7F-9058-2A5B-6A2D-BB4F07B883F3}"/>
              </a:ext>
            </a:extLst>
          </p:cNvPr>
          <p:cNvSpPr/>
          <p:nvPr/>
        </p:nvSpPr>
        <p:spPr>
          <a:xfrm>
            <a:off x="5354320" y="1259184"/>
            <a:ext cx="1391920" cy="238825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89154B3-89BA-0E2D-EFE2-C4AAA91D48BC}"/>
              </a:ext>
            </a:extLst>
          </p:cNvPr>
          <p:cNvCxnSpPr>
            <a:cxnSpLocks/>
          </p:cNvCxnSpPr>
          <p:nvPr/>
        </p:nvCxnSpPr>
        <p:spPr>
          <a:xfrm flipH="1" flipV="1">
            <a:off x="3271520" y="360024"/>
            <a:ext cx="3363599" cy="899816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F028A44-5C59-F6E3-C634-6F1637018457}"/>
              </a:ext>
            </a:extLst>
          </p:cNvPr>
          <p:cNvCxnSpPr>
            <a:cxnSpLocks/>
          </p:cNvCxnSpPr>
          <p:nvPr/>
        </p:nvCxnSpPr>
        <p:spPr>
          <a:xfrm flipH="1">
            <a:off x="3388195" y="3627120"/>
            <a:ext cx="3246924" cy="269240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0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FF5D62-AC7C-8240-5FE5-3EB44A6A194F}"/>
              </a:ext>
            </a:extLst>
          </p:cNvPr>
          <p:cNvSpPr txBox="1"/>
          <p:nvPr/>
        </p:nvSpPr>
        <p:spPr>
          <a:xfrm>
            <a:off x="375920" y="232678"/>
            <a:ext cx="1137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/>
              <a:t>Экспозиция</a:t>
            </a:r>
            <a:r>
              <a:rPr lang="kk-KZ" sz="2400" dirty="0"/>
              <a:t> – </a:t>
            </a:r>
            <a:r>
              <a:rPr lang="ru-KZ" sz="2400" dirty="0" err="1">
                <a:highlight>
                  <a:srgbClr val="00FF00"/>
                </a:highlight>
              </a:rPr>
              <a:t>көрінетін</a:t>
            </a:r>
            <a:r>
              <a:rPr lang="ru-KZ" sz="2400" dirty="0"/>
              <a:t> </a:t>
            </a:r>
            <a:r>
              <a:rPr lang="ru-KZ" sz="2400" dirty="0" err="1"/>
              <a:t>немесе</a:t>
            </a:r>
            <a:r>
              <a:rPr lang="ru-KZ" sz="2400" dirty="0"/>
              <a:t> </a:t>
            </a:r>
            <a:r>
              <a:rPr lang="ru-KZ" sz="2400" dirty="0" err="1">
                <a:highlight>
                  <a:srgbClr val="00FF00"/>
                </a:highlight>
              </a:rPr>
              <a:t>ультракүлгін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диапазондағы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жарықпен</a:t>
            </a:r>
            <a:r>
              <a:rPr lang="kk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фотошабл</a:t>
            </a:r>
            <a:r>
              <a:rPr lang="kk-KZ" sz="2400" dirty="0">
                <a:highlight>
                  <a:srgbClr val="00FFFF"/>
                </a:highlight>
              </a:rPr>
              <a:t>он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/>
              <a:t>арқылы</a:t>
            </a:r>
            <a:r>
              <a:rPr lang="ru-KZ" sz="2400" dirty="0"/>
              <a:t> </a:t>
            </a:r>
            <a:r>
              <a:rPr lang="ru-KZ" sz="2400" dirty="0" err="1"/>
              <a:t>фоторезистті</a:t>
            </a:r>
            <a:r>
              <a:rPr lang="ru-KZ" sz="2400" dirty="0"/>
              <a:t> </a:t>
            </a:r>
            <a:r>
              <a:rPr lang="ru-KZ" sz="2400" dirty="0" err="1"/>
              <a:t>жарықтандыру</a:t>
            </a:r>
            <a:r>
              <a:rPr lang="kk-KZ" sz="2400" dirty="0"/>
              <a:t> процессі</a:t>
            </a:r>
            <a:r>
              <a:rPr lang="ru-KZ" sz="2400" dirty="0"/>
              <a:t>.</a:t>
            </a:r>
            <a:r>
              <a:rPr lang="kk-KZ" sz="2400" dirty="0"/>
              <a:t> Р</a:t>
            </a:r>
            <a:r>
              <a:rPr lang="ru-KZ" sz="2400" dirty="0" err="1"/>
              <a:t>ентген</a:t>
            </a:r>
            <a:r>
              <a:rPr lang="ru-KZ" sz="2400" dirty="0"/>
              <a:t>, </a:t>
            </a:r>
            <a:r>
              <a:rPr lang="ru-KZ" sz="2400" dirty="0" err="1"/>
              <a:t>иондық-сәулелік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электронды</a:t>
            </a:r>
            <a:r>
              <a:rPr lang="ru-KZ" sz="2400" dirty="0"/>
              <a:t> литография </a:t>
            </a:r>
            <a:r>
              <a:rPr lang="ru-KZ" sz="2400" dirty="0" err="1"/>
              <a:t>жағдайында</a:t>
            </a:r>
            <a:r>
              <a:rPr lang="ru-KZ" sz="2400" dirty="0"/>
              <a:t> экспозиция </a:t>
            </a:r>
            <a:r>
              <a:rPr lang="ru-KZ" sz="2400" dirty="0" err="1"/>
              <a:t>үшін</a:t>
            </a:r>
            <a:r>
              <a:rPr lang="ru-KZ" sz="2400" dirty="0"/>
              <a:t> </a:t>
            </a:r>
            <a:r>
              <a:rPr lang="ru-KZ" sz="2400" dirty="0" err="1"/>
              <a:t>сәйкесінше</a:t>
            </a:r>
            <a:r>
              <a:rPr lang="ru-KZ" sz="2400" dirty="0"/>
              <a:t> рентген </a:t>
            </a:r>
            <a:r>
              <a:rPr lang="ru-KZ" sz="2400" dirty="0" err="1"/>
              <a:t>сәулелері</a:t>
            </a:r>
            <a:r>
              <a:rPr lang="ru-KZ" sz="2400" dirty="0"/>
              <a:t>, </a:t>
            </a:r>
            <a:r>
              <a:rPr lang="ru-KZ" sz="2400" dirty="0" err="1"/>
              <a:t>иондар</a:t>
            </a:r>
            <a:r>
              <a:rPr lang="ru-KZ" sz="2400" dirty="0"/>
              <a:t> мен </a:t>
            </a:r>
            <a:r>
              <a:rPr lang="ru-KZ" sz="2400" dirty="0" err="1"/>
              <a:t>электрондар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A0CDD-CE62-A6E9-4F4B-CFB7A72EFDFC}"/>
              </a:ext>
            </a:extLst>
          </p:cNvPr>
          <p:cNvSpPr txBox="1"/>
          <p:nvPr/>
        </p:nvSpPr>
        <p:spPr>
          <a:xfrm>
            <a:off x="4260917" y="2180972"/>
            <a:ext cx="7362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>
                <a:highlight>
                  <a:srgbClr val="00FFFF"/>
                </a:highlight>
              </a:rPr>
              <a:t>Фотошаблон-</a:t>
            </a:r>
            <a:r>
              <a:rPr lang="ru-KZ" sz="2400" dirty="0" err="1">
                <a:highlight>
                  <a:srgbClr val="00FFFF"/>
                </a:highlight>
              </a:rPr>
              <a:t>актиникалық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сәулеленуге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жол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бермейтін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материалдан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жасалған</a:t>
            </a:r>
            <a:r>
              <a:rPr lang="ru-KZ" sz="2400" dirty="0">
                <a:highlight>
                  <a:srgbClr val="00FFFF"/>
                </a:highlight>
              </a:rPr>
              <a:t> схема </a:t>
            </a:r>
            <a:r>
              <a:rPr lang="ru-KZ" sz="2400" dirty="0" err="1">
                <a:highlight>
                  <a:srgbClr val="00FFFF"/>
                </a:highlight>
              </a:rPr>
              <a:t>элементтерінің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өрнегі</a:t>
            </a:r>
            <a:r>
              <a:rPr lang="ru-KZ" sz="2400" dirty="0">
                <a:highlight>
                  <a:srgbClr val="00FFFF"/>
                </a:highlight>
              </a:rPr>
              <a:t> бар </a:t>
            </a:r>
            <a:r>
              <a:rPr lang="ru-KZ" sz="2400" dirty="0" err="1">
                <a:highlight>
                  <a:srgbClr val="00FFFF"/>
                </a:highlight>
              </a:rPr>
              <a:t>шыны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немесе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басқа</a:t>
            </a:r>
            <a:r>
              <a:rPr lang="ru-KZ" sz="2400" dirty="0">
                <a:highlight>
                  <a:srgbClr val="00FFFF"/>
                </a:highlight>
              </a:rPr>
              <a:t> пластина </a:t>
            </a:r>
            <a:r>
              <a:rPr lang="ru-KZ" sz="2400" dirty="0" err="1">
                <a:highlight>
                  <a:srgbClr val="00FFFF"/>
                </a:highlight>
              </a:rPr>
              <a:t>немесе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ru-KZ" sz="2400" dirty="0" err="1">
                <a:highlight>
                  <a:srgbClr val="00FFFF"/>
                </a:highlight>
              </a:rPr>
              <a:t>полимерлі</a:t>
            </a:r>
            <a:r>
              <a:rPr lang="ru-KZ" sz="2400" dirty="0">
                <a:highlight>
                  <a:srgbClr val="00FFFF"/>
                </a:highlight>
              </a:rPr>
              <a:t> пленка.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030EFE-BD7E-815D-1C7E-5CD506BC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362" y="4333462"/>
            <a:ext cx="3186638" cy="20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2A7539A-8AE6-5C1A-0E70-C584B55D6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5541" r="2433"/>
          <a:stretch/>
        </p:blipFill>
        <p:spPr bwMode="auto">
          <a:xfrm>
            <a:off x="0" y="4110662"/>
            <a:ext cx="8823489" cy="26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A74354-FF9B-CCEB-0A74-1E723CD227BA}"/>
              </a:ext>
            </a:extLst>
          </p:cNvPr>
          <p:cNvSpPr txBox="1"/>
          <p:nvPr/>
        </p:nvSpPr>
        <p:spPr>
          <a:xfrm>
            <a:off x="451334" y="2392725"/>
            <a:ext cx="2026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i-линия (365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Нанометр"/>
              </a:rPr>
              <a:t>нм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h-линия (405 нм) 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g-линия (436 нм)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83983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56E38-3BAB-5AEE-5C92-C48E8AA0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5" y="63999"/>
            <a:ext cx="10515600" cy="1325563"/>
          </a:xfrm>
        </p:spPr>
        <p:txBody>
          <a:bodyPr/>
          <a:lstStyle/>
          <a:p>
            <a:pPr algn="ctr"/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Extreme ultraviolet lithography, EUV, EUVL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EF248F-A585-1601-097C-F8375834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" y="1173824"/>
            <a:ext cx="4490527" cy="44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C61EF8-20F3-53F8-916E-C670EA75BBA4}"/>
              </a:ext>
            </a:extLst>
          </p:cNvPr>
          <p:cNvSpPr txBox="1"/>
          <p:nvPr/>
        </p:nvSpPr>
        <p:spPr>
          <a:xfrm>
            <a:off x="-273377" y="5832984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sz="2400" dirty="0" err="1"/>
              <a:t>толқын</a:t>
            </a:r>
            <a:r>
              <a:rPr lang="ru-KZ" sz="2400" dirty="0"/>
              <a:t> </a:t>
            </a:r>
            <a:r>
              <a:rPr lang="ru-KZ" sz="2400" dirty="0" err="1"/>
              <a:t>ұзындығы</a:t>
            </a:r>
            <a:r>
              <a:rPr lang="ru-KZ" sz="2400" dirty="0"/>
              <a:t> </a:t>
            </a:r>
            <a:r>
              <a:rPr lang="ru-KZ" sz="2400" dirty="0" err="1"/>
              <a:t>шамамен</a:t>
            </a:r>
            <a:r>
              <a:rPr lang="ru-KZ" sz="2400" dirty="0"/>
              <a:t> 13,5 нм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арнайы</a:t>
            </a:r>
            <a:r>
              <a:rPr lang="ru-KZ" sz="2400" dirty="0"/>
              <a:t> </a:t>
            </a:r>
            <a:r>
              <a:rPr lang="ru-KZ" sz="2400" dirty="0" err="1"/>
              <a:t>фоторезисттер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endParaRPr lang="ru-KZ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50F60-9F49-8ED5-F80B-506AC98A22A0}"/>
              </a:ext>
            </a:extLst>
          </p:cNvPr>
          <p:cNvSpPr txBox="1"/>
          <p:nvPr/>
        </p:nvSpPr>
        <p:spPr>
          <a:xfrm>
            <a:off x="5897501" y="3452066"/>
            <a:ext cx="34633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>
                <a:highlight>
                  <a:srgbClr val="00FF00"/>
                </a:highlight>
              </a:rPr>
              <a:t>Сынапты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разрядтық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шамдар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/>
              <a:t>оптикалық</a:t>
            </a:r>
            <a:r>
              <a:rPr lang="ru-KZ" sz="2400" dirty="0"/>
              <a:t> </a:t>
            </a:r>
            <a:r>
              <a:rPr lang="ru-KZ" sz="2400" dirty="0" err="1"/>
              <a:t>сәуле</a:t>
            </a:r>
            <a:r>
              <a:rPr lang="ru-KZ" sz="2400" dirty="0"/>
              <a:t> </a:t>
            </a:r>
            <a:r>
              <a:rPr lang="ru-KZ" sz="2400" dirty="0" err="1"/>
              <a:t>шығару</a:t>
            </a:r>
            <a:r>
              <a:rPr lang="ru-KZ" sz="2400" dirty="0"/>
              <a:t> </a:t>
            </a:r>
            <a:r>
              <a:rPr lang="ru-KZ" sz="2400" dirty="0" err="1"/>
              <a:t>үшін</a:t>
            </a:r>
            <a:r>
              <a:rPr lang="ru-KZ" sz="2400" dirty="0"/>
              <a:t> </a:t>
            </a:r>
            <a:r>
              <a:rPr lang="ru-KZ" sz="2400" dirty="0" err="1"/>
              <a:t>сынап</a:t>
            </a:r>
            <a:r>
              <a:rPr lang="ru-KZ" sz="2400" dirty="0"/>
              <a:t> </a:t>
            </a:r>
            <a:r>
              <a:rPr lang="ru-KZ" sz="2400" dirty="0" err="1"/>
              <a:t>буындағы</a:t>
            </a:r>
            <a:r>
              <a:rPr lang="ru-KZ" sz="2400" dirty="0"/>
              <a:t> газ </a:t>
            </a:r>
            <a:r>
              <a:rPr lang="ru-KZ" sz="2400" dirty="0" err="1"/>
              <a:t>разрядын</a:t>
            </a:r>
            <a:r>
              <a:rPr lang="ru-KZ" sz="2400" dirty="0"/>
              <a:t> </a:t>
            </a:r>
            <a:r>
              <a:rPr lang="ru-KZ" sz="2400" dirty="0" err="1"/>
              <a:t>пайдаланатын</a:t>
            </a:r>
            <a:r>
              <a:rPr lang="ru-KZ" sz="2400" dirty="0"/>
              <a:t> </a:t>
            </a:r>
            <a:r>
              <a:rPr lang="ru-KZ" sz="2400" dirty="0" err="1"/>
              <a:t>электрлік</a:t>
            </a:r>
            <a:r>
              <a:rPr lang="ru-KZ" sz="2400" dirty="0"/>
              <a:t> </a:t>
            </a:r>
            <a:r>
              <a:rPr lang="ru-KZ" sz="2400" dirty="0" err="1"/>
              <a:t>жарық</a:t>
            </a:r>
            <a:r>
              <a:rPr lang="ru-KZ" sz="2400" dirty="0"/>
              <a:t> </a:t>
            </a:r>
            <a:r>
              <a:rPr lang="ru-KZ" sz="2400" dirty="0" err="1"/>
              <a:t>көздері</a:t>
            </a:r>
            <a:r>
              <a:rPr lang="ru-KZ" sz="2400" dirty="0"/>
              <a:t> </a:t>
            </a:r>
            <a:r>
              <a:rPr lang="ru-KZ" sz="2400" dirty="0" err="1"/>
              <a:t>болып</a:t>
            </a:r>
            <a:r>
              <a:rPr lang="ru-KZ" sz="2400" dirty="0"/>
              <a:t> </a:t>
            </a:r>
            <a:r>
              <a:rPr lang="ru-KZ" sz="2400" dirty="0" err="1"/>
              <a:t>табылады</a:t>
            </a:r>
            <a:r>
              <a:rPr lang="ru-KZ" sz="2400" dirty="0"/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44E4072-79C3-49E4-5309-02116E8D0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11" y="3893626"/>
            <a:ext cx="2392713" cy="1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61C9D-A874-E39D-277D-095E409B80A2}"/>
              </a:ext>
            </a:extLst>
          </p:cNvPr>
          <p:cNvSpPr txBox="1"/>
          <p:nvPr/>
        </p:nvSpPr>
        <p:spPr>
          <a:xfrm>
            <a:off x="5924746" y="1500064"/>
            <a:ext cx="42532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Ртутная лампа"/>
              </a:rPr>
              <a:t>Пайдаланылатын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Ртутная лампа"/>
              </a:rPr>
              <a:t> 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Ртутная лампа"/>
              </a:rPr>
              <a:t>көздер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4" tooltip="Ртутная лампа"/>
              </a:rPr>
              <a:t>:</a:t>
            </a:r>
          </a:p>
          <a:p>
            <a:pPr algn="l"/>
            <a:endParaRPr lang="ru-RU" b="0" i="0" u="none" strike="noStrike" dirty="0">
              <a:solidFill>
                <a:srgbClr val="0645AD"/>
              </a:solidFill>
              <a:effectLst/>
              <a:latin typeface="Arial" panose="020B0604020202020204" pitchFamily="34" charset="0"/>
              <a:hlinkClick r:id="rId4" tooltip="Ртутная лампа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645AD"/>
                </a:solidFill>
                <a:latin typeface="Arial" panose="020B0604020202020204" pitchFamily="34" charset="0"/>
                <a:hlinkClick r:id="rId4" tooltip="Ртутная лампа"/>
              </a:rPr>
              <a:t>Сынапты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Ртутная лампа"/>
              </a:rPr>
              <a:t> 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шамдар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шамамен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400 нм)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Эксимерный лазер"/>
              </a:rPr>
              <a:t>Эксимерлі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Эксимерный лазер"/>
              </a:rPr>
              <a:t> лазер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KrF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(248 нм)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Эксимерлі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лазер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ArF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(193 нм)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Эксимерлі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лазер F2 (157 нм)</a:t>
            </a:r>
          </a:p>
        </p:txBody>
      </p:sp>
    </p:spTree>
    <p:extLst>
      <p:ext uri="{BB962C8B-B14F-4D97-AF65-F5344CB8AC3E}">
        <p14:creationId xmlns:p14="http://schemas.microsoft.com/office/powerpoint/2010/main" val="2067477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764CE0-9889-2FA3-29AE-395CD45F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263951"/>
            <a:ext cx="11755224" cy="2780907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Экспозицияны</a:t>
            </a:r>
            <a:r>
              <a:rPr lang="ru-RU" sz="2400" dirty="0"/>
              <a:t> </a:t>
            </a:r>
            <a:r>
              <a:rPr lang="ru-RU" sz="2400" dirty="0" err="1"/>
              <a:t>фотомасканы</a:t>
            </a:r>
            <a:r>
              <a:rPr lang="ru-RU" sz="2400" dirty="0"/>
              <a:t> </a:t>
            </a:r>
            <a:r>
              <a:rPr lang="ru-RU" sz="2400" dirty="0" err="1"/>
              <a:t>қолданумен</a:t>
            </a:r>
            <a:r>
              <a:rPr lang="ru-RU" sz="2400" dirty="0"/>
              <a:t> де, </a:t>
            </a:r>
            <a:r>
              <a:rPr lang="ru-RU" sz="2400" dirty="0" err="1"/>
              <a:t>онсыз</a:t>
            </a:r>
            <a:r>
              <a:rPr lang="ru-RU" sz="2400" dirty="0"/>
              <a:t> да </a:t>
            </a:r>
            <a:r>
              <a:rPr lang="ru-RU" sz="2400" dirty="0" err="1"/>
              <a:t>жүргізуге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 (</a:t>
            </a:r>
            <a:r>
              <a:rPr lang="ru-RU" sz="2400" dirty="0" err="1"/>
              <a:t>маскасыз</a:t>
            </a:r>
            <a:r>
              <a:rPr lang="ru-RU" sz="2400" dirty="0"/>
              <a:t> литография). </a:t>
            </a:r>
            <a:r>
              <a:rPr lang="ru-RU" sz="2400" dirty="0" err="1"/>
              <a:t>Соңғы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фоторезисттегі</a:t>
            </a:r>
            <a:r>
              <a:rPr lang="ru-RU" sz="2400" dirty="0"/>
              <a:t> </a:t>
            </a:r>
            <a:r>
              <a:rPr lang="ru-RU" sz="2400" dirty="0" err="1"/>
              <a:t>үлгі</a:t>
            </a:r>
            <a:r>
              <a:rPr lang="ru-RU" sz="2400" dirty="0"/>
              <a:t> </a:t>
            </a:r>
            <a:r>
              <a:rPr lang="ru-RU" sz="2400" dirty="0" err="1"/>
              <a:t>фоторезисттің</a:t>
            </a:r>
            <a:r>
              <a:rPr lang="ru-RU" sz="2400" dirty="0"/>
              <a:t> </a:t>
            </a:r>
            <a:r>
              <a:rPr lang="ru-RU" sz="2400" dirty="0" err="1"/>
              <a:t>бетіне</a:t>
            </a:r>
            <a:r>
              <a:rPr lang="ru-RU" sz="2400" dirty="0"/>
              <a:t> </a:t>
            </a:r>
            <a:r>
              <a:rPr lang="ru-RU" sz="2400" dirty="0" err="1"/>
              <a:t>бағытталған</a:t>
            </a:r>
            <a:r>
              <a:rPr lang="ru-RU" sz="2400" dirty="0"/>
              <a:t> </a:t>
            </a:r>
            <a:r>
              <a:rPr lang="ru-RU" sz="2400" dirty="0" err="1"/>
              <a:t>тікелей</a:t>
            </a:r>
            <a:r>
              <a:rPr lang="ru-RU" sz="2400" dirty="0"/>
              <a:t> </a:t>
            </a:r>
            <a:r>
              <a:rPr lang="ru-RU" sz="2400" dirty="0" err="1"/>
              <a:t>қозғалатын</a:t>
            </a:r>
            <a:r>
              <a:rPr lang="ru-RU" sz="2400" dirty="0"/>
              <a:t> лазер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электронды</a:t>
            </a:r>
            <a:r>
              <a:rPr lang="ru-RU" sz="2400" dirty="0"/>
              <a:t> </a:t>
            </a:r>
            <a:r>
              <a:rPr lang="ru-RU" sz="2400" dirty="0" err="1"/>
              <a:t>сәуле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тобы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қалыптасады</a:t>
            </a:r>
            <a:r>
              <a:rPr lang="ru-RU" sz="2400" dirty="0"/>
              <a:t>. </a:t>
            </a:r>
            <a:r>
              <a:rPr lang="ru-RU" sz="2400" dirty="0" err="1"/>
              <a:t>Фотомаскаларды</a:t>
            </a:r>
            <a:r>
              <a:rPr lang="ru-RU" sz="2400" dirty="0"/>
              <a:t> </a:t>
            </a:r>
            <a:r>
              <a:rPr lang="ru-RU" sz="2400" dirty="0" err="1"/>
              <a:t>пайдаланған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, </a:t>
            </a:r>
            <a:r>
              <a:rPr lang="ru-RU" sz="2400" dirty="0" err="1"/>
              <a:t>фотомаскадан</a:t>
            </a:r>
            <a:r>
              <a:rPr lang="ru-RU" sz="2400" dirty="0"/>
              <a:t> </a:t>
            </a:r>
            <a:r>
              <a:rPr lang="ru-RU" sz="2400" dirty="0" err="1"/>
              <a:t>үлгі</a:t>
            </a:r>
            <a:r>
              <a:rPr lang="ru-RU" sz="2400" dirty="0"/>
              <a:t> </a:t>
            </a:r>
            <a:r>
              <a:rPr lang="ru-RU" sz="2400" dirty="0" err="1"/>
              <a:t>оптикалық</a:t>
            </a:r>
            <a:r>
              <a:rPr lang="ru-RU" sz="2400" dirty="0"/>
              <a:t> </a:t>
            </a:r>
            <a:r>
              <a:rPr lang="ru-RU" sz="2400" dirty="0" err="1"/>
              <a:t>линзалар</a:t>
            </a:r>
            <a:r>
              <a:rPr lang="ru-RU" sz="2400" dirty="0"/>
              <a:t> </a:t>
            </a:r>
            <a:r>
              <a:rPr lang="ru-RU" sz="2400" dirty="0" err="1"/>
              <a:t>жүйесі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фоторезистке</a:t>
            </a:r>
            <a:r>
              <a:rPr lang="ru-RU" sz="2400" dirty="0"/>
              <a:t> </a:t>
            </a:r>
            <a:r>
              <a:rPr lang="ru-RU" sz="2400" dirty="0" err="1"/>
              <a:t>ауысқан</a:t>
            </a:r>
            <a:r>
              <a:rPr lang="ru-RU" sz="2400" dirty="0"/>
              <a:t>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проекциялық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/>
              <a:t> </a:t>
            </a:r>
            <a:r>
              <a:rPr lang="ru-RU" sz="2400" dirty="0" err="1"/>
              <a:t>әдістері</a:t>
            </a:r>
            <a:r>
              <a:rPr lang="ru-RU" sz="2400" dirty="0"/>
              <a:t> </a:t>
            </a:r>
            <a:r>
              <a:rPr lang="ru-RU" sz="2400" dirty="0" err="1"/>
              <a:t>жиі</a:t>
            </a:r>
            <a:r>
              <a:rPr lang="ru-RU" sz="2400" dirty="0"/>
              <a:t> </a:t>
            </a:r>
            <a:r>
              <a:rPr lang="ru-RU" sz="2400" dirty="0" err="1"/>
              <a:t>қолданылады</a:t>
            </a:r>
            <a:r>
              <a:rPr lang="ru-RU" sz="2400" dirty="0"/>
              <a:t>. </a:t>
            </a:r>
            <a:r>
              <a:rPr lang="ru-RU" sz="2400" dirty="0" err="1"/>
              <a:t>Литографияның</a:t>
            </a:r>
            <a:r>
              <a:rPr lang="ru-RU" sz="2400" dirty="0"/>
              <a:t> </a:t>
            </a:r>
            <a:r>
              <a:rPr lang="ru-RU" sz="2400" dirty="0" err="1"/>
              <a:t>кейбір</a:t>
            </a:r>
            <a:r>
              <a:rPr lang="ru-RU" sz="2400" dirty="0"/>
              <a:t> </a:t>
            </a:r>
            <a:r>
              <a:rPr lang="ru-RU" sz="2400" dirty="0" err="1"/>
              <a:t>нұсқаларында</a:t>
            </a:r>
            <a:r>
              <a:rPr lang="ru-RU" sz="2400" dirty="0"/>
              <a:t> маска </a:t>
            </a:r>
            <a:r>
              <a:rPr lang="ru-RU" sz="2400" dirty="0" err="1"/>
              <a:t>фоторезистпен</a:t>
            </a:r>
            <a:r>
              <a:rPr lang="ru-RU" sz="2400" dirty="0"/>
              <a:t> </a:t>
            </a:r>
            <a:r>
              <a:rPr lang="ru-RU" sz="2400" dirty="0" err="1"/>
              <a:t>байланыста</a:t>
            </a:r>
            <a:r>
              <a:rPr lang="ru-RU" sz="2400" dirty="0"/>
              <a:t> </a:t>
            </a:r>
            <a:r>
              <a:rPr lang="ru-RU" sz="2400" dirty="0" err="1"/>
              <a:t>болуы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микро </a:t>
            </a:r>
            <a:r>
              <a:rPr lang="ru-RU" sz="2400" dirty="0" err="1"/>
              <a:t>саңылау</a:t>
            </a:r>
            <a:r>
              <a:rPr lang="ru-RU" sz="2400" dirty="0"/>
              <a:t> </a:t>
            </a:r>
            <a:r>
              <a:rPr lang="ru-RU" sz="2400" dirty="0" err="1"/>
              <a:t>болған</a:t>
            </a:r>
            <a:r>
              <a:rPr lang="ru-RU" sz="2400" dirty="0"/>
              <a:t>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жақын</a:t>
            </a:r>
            <a:r>
              <a:rPr lang="ru-RU" sz="2400" dirty="0"/>
              <a:t> </a:t>
            </a:r>
            <a:r>
              <a:rPr lang="ru-RU" sz="2400" dirty="0" err="1"/>
              <a:t>жерде</a:t>
            </a:r>
            <a:r>
              <a:rPr lang="ru-RU" sz="2400" dirty="0"/>
              <a:t> </a:t>
            </a:r>
            <a:r>
              <a:rPr lang="ru-RU" sz="2400" dirty="0" err="1"/>
              <a:t>болуы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</a:t>
            </a:r>
            <a:endParaRPr lang="ru-KZ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95D5E1-5253-B17B-3BB1-86064E6C4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29" y="2798393"/>
            <a:ext cx="8012391" cy="37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1323D-17AC-DF2C-7B77-6BB61C3D251A}"/>
              </a:ext>
            </a:extLst>
          </p:cNvPr>
          <p:cNvSpPr txBox="1"/>
          <p:nvPr/>
        </p:nvSpPr>
        <p:spPr>
          <a:xfrm>
            <a:off x="333080" y="3729783"/>
            <a:ext cx="3201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 err="1"/>
              <a:t>Экспозицияның</a:t>
            </a:r>
            <a:r>
              <a:rPr lang="ru-KZ" dirty="0"/>
              <a:t> 4 </a:t>
            </a:r>
            <a:r>
              <a:rPr lang="ru-KZ" dirty="0" err="1"/>
              <a:t>түрлі</a:t>
            </a:r>
            <a:r>
              <a:rPr lang="ru-KZ" dirty="0"/>
              <a:t> </a:t>
            </a:r>
            <a:r>
              <a:rPr lang="ru-KZ" dirty="0" err="1"/>
              <a:t>түрінің</a:t>
            </a:r>
            <a:r>
              <a:rPr lang="ru-KZ" dirty="0"/>
              <a:t> </a:t>
            </a:r>
            <a:r>
              <a:rPr lang="ru-KZ" dirty="0" err="1"/>
              <a:t>схемалары</a:t>
            </a:r>
            <a:r>
              <a:rPr lang="ru-KZ" dirty="0"/>
              <a:t>. </a:t>
            </a:r>
            <a:endParaRPr lang="kk-KZ" dirty="0"/>
          </a:p>
          <a:p>
            <a:r>
              <a:rPr lang="kk-KZ" dirty="0">
                <a:highlight>
                  <a:srgbClr val="00FF00"/>
                </a:highlight>
              </a:rPr>
              <a:t>к</a:t>
            </a:r>
            <a:r>
              <a:rPr lang="ru-KZ" dirty="0" err="1">
                <a:highlight>
                  <a:srgbClr val="00FF00"/>
                </a:highlight>
              </a:rPr>
              <a:t>онтактілі</a:t>
            </a:r>
            <a:r>
              <a:rPr lang="ru-KZ" dirty="0">
                <a:highlight>
                  <a:srgbClr val="00FF00"/>
                </a:highlight>
              </a:rPr>
              <a:t> экспозиция </a:t>
            </a:r>
            <a:r>
              <a:rPr lang="ru-KZ" dirty="0" err="1">
                <a:highlight>
                  <a:srgbClr val="00FF00"/>
                </a:highlight>
              </a:rPr>
              <a:t>әдісі</a:t>
            </a:r>
            <a:r>
              <a:rPr lang="ru-KZ" dirty="0">
                <a:highlight>
                  <a:srgbClr val="00FF00"/>
                </a:highlight>
              </a:rPr>
              <a:t> микро </a:t>
            </a:r>
            <a:r>
              <a:rPr lang="kk-KZ" dirty="0">
                <a:highlight>
                  <a:srgbClr val="00FF00"/>
                </a:highlight>
              </a:rPr>
              <a:t>с</a:t>
            </a:r>
            <a:r>
              <a:rPr lang="ru-KZ" dirty="0" err="1">
                <a:highlight>
                  <a:srgbClr val="00FF00"/>
                </a:highlight>
              </a:rPr>
              <a:t>аңылау</a:t>
            </a:r>
            <a:r>
              <a:rPr lang="ru-KZ" dirty="0">
                <a:highlight>
                  <a:srgbClr val="00FF00"/>
                </a:highlight>
              </a:rPr>
              <a:t> </a:t>
            </a:r>
            <a:r>
              <a:rPr lang="ru-KZ" dirty="0" err="1">
                <a:highlight>
                  <a:srgbClr val="00FF00"/>
                </a:highlight>
              </a:rPr>
              <a:t>экспозициясы</a:t>
            </a:r>
            <a:endParaRPr lang="kk-KZ" dirty="0">
              <a:highlight>
                <a:srgbClr val="00FF00"/>
              </a:highlight>
            </a:endParaRPr>
          </a:p>
          <a:p>
            <a:r>
              <a:rPr lang="ru-KZ" dirty="0" err="1">
                <a:highlight>
                  <a:srgbClr val="00FF00"/>
                </a:highlight>
              </a:rPr>
              <a:t>проекциялық</a:t>
            </a:r>
            <a:r>
              <a:rPr lang="ru-KZ" dirty="0">
                <a:highlight>
                  <a:srgbClr val="00FF00"/>
                </a:highlight>
              </a:rPr>
              <a:t> экспозиция</a:t>
            </a:r>
          </a:p>
        </p:txBody>
      </p:sp>
    </p:spTree>
    <p:extLst>
      <p:ext uri="{BB962C8B-B14F-4D97-AF65-F5344CB8AC3E}">
        <p14:creationId xmlns:p14="http://schemas.microsoft.com/office/powerpoint/2010/main" val="310342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638336-C9D2-376E-FF59-B55D2C0C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207391"/>
            <a:ext cx="11689237" cy="14988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Жартылай</a:t>
            </a:r>
            <a:r>
              <a:rPr lang="ru-RU" sz="2400" dirty="0"/>
              <a:t> </a:t>
            </a:r>
            <a:r>
              <a:rPr lang="ru-RU" sz="2400" dirty="0" err="1"/>
              <a:t>өткізгіш</a:t>
            </a:r>
            <a:r>
              <a:rPr lang="ru-RU" sz="2400" dirty="0"/>
              <a:t> </a:t>
            </a:r>
            <a:r>
              <a:rPr lang="ru-RU" sz="2400" dirty="0" err="1"/>
              <a:t>аспаптарды</a:t>
            </a:r>
            <a:r>
              <a:rPr lang="ru-RU" sz="2400" dirty="0"/>
              <a:t> </a:t>
            </a:r>
            <a:r>
              <a:rPr lang="ru-RU" sz="2400" dirty="0" err="1"/>
              <a:t>өндіруде</a:t>
            </a:r>
            <a:r>
              <a:rPr lang="ru-RU" sz="2400" dirty="0"/>
              <a:t> </a:t>
            </a:r>
            <a:r>
              <a:rPr lang="ru-RU" sz="2400" dirty="0" err="1"/>
              <a:t>ауданы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пластиналарды</a:t>
            </a:r>
            <a:r>
              <a:rPr lang="ru-RU" sz="2400" dirty="0"/>
              <a:t> (</a:t>
            </a:r>
            <a:r>
              <a:rPr lang="ru-RU" sz="2400" dirty="0" err="1"/>
              <a:t>диаметрі</a:t>
            </a:r>
            <a:r>
              <a:rPr lang="ru-RU" sz="2400" dirty="0"/>
              <a:t> 150, 200, 300 мм) </a:t>
            </a:r>
            <a:r>
              <a:rPr lang="ru-RU" sz="2400" dirty="0" err="1"/>
              <a:t>экспозициялауға</a:t>
            </a:r>
            <a:r>
              <a:rPr lang="ru-RU" sz="2400" dirty="0"/>
              <a:t> </a:t>
            </a:r>
            <a:r>
              <a:rPr lang="ru-RU" sz="2400" dirty="0" err="1"/>
              <a:t>арналған</a:t>
            </a:r>
            <a:r>
              <a:rPr lang="ru-RU" sz="2400" dirty="0"/>
              <a:t> </a:t>
            </a:r>
            <a:r>
              <a:rPr lang="ru-RU" sz="2400" dirty="0" err="1"/>
              <a:t>степперлер</a:t>
            </a:r>
            <a:r>
              <a:rPr lang="ru-RU" sz="2400" dirty="0"/>
              <a:t> мен </a:t>
            </a:r>
            <a:r>
              <a:rPr lang="ru-RU" sz="2400" dirty="0" err="1"/>
              <a:t>сканерлер</a:t>
            </a:r>
            <a:r>
              <a:rPr lang="ru-RU" sz="2400" dirty="0"/>
              <a:t> </a:t>
            </a:r>
            <a:r>
              <a:rPr lang="ru-RU" sz="2400" dirty="0" err="1"/>
              <a:t>сияқты</a:t>
            </a:r>
            <a:r>
              <a:rPr lang="ru-RU" sz="2400" dirty="0"/>
              <a:t> </a:t>
            </a:r>
            <a:r>
              <a:rPr lang="ru-RU" sz="2400" dirty="0" err="1"/>
              <a:t>аппараттар</a:t>
            </a:r>
            <a:r>
              <a:rPr lang="ru-RU" sz="2400" dirty="0"/>
              <a:t> </a:t>
            </a:r>
            <a:r>
              <a:rPr lang="ru-RU" sz="2400" dirty="0" err="1"/>
              <a:t>пайдаланылады</a:t>
            </a:r>
            <a:r>
              <a:rPr lang="ru-RU" sz="2400" dirty="0"/>
              <a:t>, </a:t>
            </a:r>
            <a:r>
              <a:rPr lang="ru-RU" sz="2400" dirty="0" err="1"/>
              <a:t>онда</a:t>
            </a:r>
            <a:r>
              <a:rPr lang="ru-RU" sz="2400" dirty="0"/>
              <a:t> </a:t>
            </a:r>
            <a:r>
              <a:rPr lang="ru-RU" sz="2400" dirty="0" err="1"/>
              <a:t>шағын</a:t>
            </a:r>
            <a:r>
              <a:rPr lang="ru-RU" sz="2400" dirty="0"/>
              <a:t> фотошаблон </a:t>
            </a:r>
            <a:r>
              <a:rPr lang="ru-RU" sz="2400" dirty="0" err="1"/>
              <a:t>экспозицияланатын</a:t>
            </a:r>
            <a:r>
              <a:rPr lang="ru-RU" sz="2400" dirty="0"/>
              <a:t> </a:t>
            </a:r>
            <a:r>
              <a:rPr lang="ru-RU" sz="2400" dirty="0" err="1"/>
              <a:t>бетті</a:t>
            </a:r>
            <a:r>
              <a:rPr lang="ru-RU" sz="2400" dirty="0"/>
              <a:t> </a:t>
            </a:r>
            <a:r>
              <a:rPr lang="ru-RU" sz="2400" dirty="0" err="1"/>
              <a:t>жылжыту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пластинаға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рет</a:t>
            </a:r>
            <a:r>
              <a:rPr lang="ru-RU" sz="2400" dirty="0"/>
              <a:t> </a:t>
            </a:r>
            <a:r>
              <a:rPr lang="ru-RU" sz="2400" dirty="0" err="1"/>
              <a:t>экспозицияланады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088111-57C3-6186-1A11-1A91C8CC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14" y="1885366"/>
            <a:ext cx="5835789" cy="39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ECDFBB-8087-2FE2-1E94-67989D7D531A}"/>
              </a:ext>
            </a:extLst>
          </p:cNvPr>
          <p:cNvSpPr txBox="1"/>
          <p:nvPr/>
        </p:nvSpPr>
        <p:spPr>
          <a:xfrm>
            <a:off x="339364" y="1706253"/>
            <a:ext cx="56598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dirty="0" err="1"/>
              <a:t>Экспозицияның</a:t>
            </a:r>
            <a:r>
              <a:rPr lang="ru-RU" sz="2400" dirty="0"/>
              <a:t> </a:t>
            </a:r>
            <a:r>
              <a:rPr lang="ru-RU" sz="2400" dirty="0" err="1"/>
              <a:t>негізгі</a:t>
            </a:r>
            <a:r>
              <a:rPr lang="ru-RU" sz="2400" dirty="0"/>
              <a:t> </a:t>
            </a:r>
            <a:r>
              <a:rPr lang="ru-RU" sz="2400" dirty="0" err="1"/>
              <a:t>параметрлері</a:t>
            </a:r>
            <a:r>
              <a:rPr lang="ru-RU" sz="2400" dirty="0"/>
              <a:t> – </a:t>
            </a:r>
            <a:r>
              <a:rPr lang="ru-RU" sz="2400" dirty="0" err="1">
                <a:highlight>
                  <a:srgbClr val="00FF00"/>
                </a:highlight>
              </a:rPr>
              <a:t>толқын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ұзындығы</a:t>
            </a:r>
            <a:r>
              <a:rPr lang="ru-RU" sz="2400" dirty="0">
                <a:highlight>
                  <a:srgbClr val="00FF00"/>
                </a:highlight>
              </a:rPr>
              <a:t>, экспозиция </a:t>
            </a:r>
            <a:r>
              <a:rPr lang="ru-RU" sz="2400" dirty="0" err="1">
                <a:highlight>
                  <a:srgbClr val="00FF00"/>
                </a:highlight>
              </a:rPr>
              <a:t>уақыты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және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сәулелену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көзінің</a:t>
            </a:r>
            <a:r>
              <a:rPr lang="ru-RU" sz="2400" dirty="0">
                <a:highlight>
                  <a:srgbClr val="00FF00"/>
                </a:highlight>
              </a:rPr>
              <a:t> </a:t>
            </a:r>
            <a:r>
              <a:rPr lang="ru-RU" sz="2400" dirty="0" err="1">
                <a:highlight>
                  <a:srgbClr val="00FF00"/>
                </a:highlight>
              </a:rPr>
              <a:t>қуаты</a:t>
            </a:r>
            <a:r>
              <a:rPr lang="ru-RU" sz="2400" dirty="0"/>
              <a:t>. </a:t>
            </a:r>
            <a:r>
              <a:rPr lang="ru-RU" sz="2400" dirty="0" err="1"/>
              <a:t>Әдетте</a:t>
            </a:r>
            <a:r>
              <a:rPr lang="ru-RU" sz="2400" dirty="0"/>
              <a:t>, </a:t>
            </a:r>
            <a:r>
              <a:rPr lang="ru-RU" sz="2400" dirty="0" err="1"/>
              <a:t>әрбір</a:t>
            </a:r>
            <a:r>
              <a:rPr lang="ru-RU" sz="2400" dirty="0"/>
              <a:t> фоторезист оны </a:t>
            </a:r>
            <a:r>
              <a:rPr lang="ru-RU" sz="2400" dirty="0" err="1"/>
              <a:t>экспозициялау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қажетті</a:t>
            </a:r>
            <a:r>
              <a:rPr lang="ru-RU" sz="2400" dirty="0"/>
              <a:t> </a:t>
            </a:r>
            <a:r>
              <a:rPr lang="ru-RU" sz="2400" dirty="0" err="1"/>
              <a:t>дозаның</a:t>
            </a:r>
            <a:r>
              <a:rPr lang="ru-RU" sz="2400" dirty="0"/>
              <a:t> (мДж/см2)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мәніне</a:t>
            </a:r>
            <a:r>
              <a:rPr lang="ru-RU" sz="2400" dirty="0"/>
              <a:t> </a:t>
            </a:r>
            <a:r>
              <a:rPr lang="ru-RU" sz="2400" dirty="0" err="1"/>
              <a:t>ие</a:t>
            </a:r>
            <a:r>
              <a:rPr lang="ru-RU" sz="2400" dirty="0"/>
              <a:t>, </a:t>
            </a:r>
            <a:r>
              <a:rPr lang="ru-RU" sz="2400" dirty="0" err="1"/>
              <a:t>сондықтан</a:t>
            </a:r>
            <a:r>
              <a:rPr lang="ru-RU" sz="2400" dirty="0"/>
              <a:t> экспозиция </a:t>
            </a:r>
            <a:r>
              <a:rPr lang="ru-RU" sz="2400" dirty="0" err="1"/>
              <a:t>параметрлерін</a:t>
            </a:r>
            <a:r>
              <a:rPr lang="ru-RU" sz="2400" dirty="0"/>
              <a:t> </a:t>
            </a:r>
            <a:r>
              <a:rPr lang="ru-RU" sz="2400" dirty="0" err="1"/>
              <a:t>дұрыс</a:t>
            </a:r>
            <a:r>
              <a:rPr lang="ru-RU" sz="2400" dirty="0"/>
              <a:t> </a:t>
            </a:r>
            <a:r>
              <a:rPr lang="ru-RU" sz="2400" dirty="0" err="1"/>
              <a:t>таңдау</a:t>
            </a:r>
            <a:r>
              <a:rPr lang="ru-RU" sz="2400" dirty="0"/>
              <a:t> </a:t>
            </a:r>
            <a:r>
              <a:rPr lang="ru-RU" sz="2400" dirty="0" err="1"/>
              <a:t>маңызды</a:t>
            </a:r>
            <a:r>
              <a:rPr lang="ru-RU" sz="2400" dirty="0"/>
              <a:t>. </a:t>
            </a:r>
            <a:r>
              <a:rPr lang="ru-RU" sz="2400" dirty="0" err="1"/>
              <a:t>Егер</a:t>
            </a:r>
            <a:r>
              <a:rPr lang="ru-RU" sz="2400" dirty="0"/>
              <a:t> доза </a:t>
            </a:r>
            <a:r>
              <a:rPr lang="ru-RU" sz="2400" dirty="0" err="1"/>
              <a:t>жеткіліксіз</a:t>
            </a:r>
            <a:r>
              <a:rPr lang="ru-RU" sz="2400" dirty="0"/>
              <a:t> </a:t>
            </a:r>
            <a:r>
              <a:rPr lang="ru-RU" sz="2400" dirty="0" err="1"/>
              <a:t>болса</a:t>
            </a:r>
            <a:r>
              <a:rPr lang="ru-RU" sz="2400" dirty="0"/>
              <a:t>, </a:t>
            </a:r>
            <a:r>
              <a:rPr lang="ru-RU" sz="2400" dirty="0" err="1"/>
              <a:t>фоторезисттің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болуымен</a:t>
            </a:r>
            <a:r>
              <a:rPr lang="ru-RU" sz="2400" dirty="0"/>
              <a:t> </a:t>
            </a:r>
            <a:r>
              <a:rPr lang="ru-RU" sz="2400" dirty="0" err="1"/>
              <a:t>проблемалар</a:t>
            </a:r>
            <a:r>
              <a:rPr lang="ru-RU" sz="2400" dirty="0"/>
              <a:t> </a:t>
            </a:r>
            <a:r>
              <a:rPr lang="ru-RU" sz="2400" dirty="0" err="1"/>
              <a:t>туындауы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, ал </a:t>
            </a:r>
            <a:r>
              <a:rPr lang="ru-RU" sz="2400" dirty="0" err="1"/>
              <a:t>шамадан</a:t>
            </a:r>
            <a:r>
              <a:rPr lang="ru-RU" sz="2400" dirty="0"/>
              <a:t> </a:t>
            </a:r>
            <a:r>
              <a:rPr lang="ru-RU" sz="2400" dirty="0" err="1"/>
              <a:t>тыс</a:t>
            </a:r>
            <a:r>
              <a:rPr lang="ru-RU" sz="2400" dirty="0"/>
              <a:t> экспозиция фоторезист </a:t>
            </a:r>
            <a:r>
              <a:rPr lang="ru-RU" sz="2400" dirty="0" err="1"/>
              <a:t>пленкасына</a:t>
            </a:r>
            <a:r>
              <a:rPr lang="ru-RU" sz="2400" dirty="0"/>
              <a:t> </a:t>
            </a:r>
            <a:r>
              <a:rPr lang="ru-RU" sz="2400" dirty="0" err="1"/>
              <a:t>зақым</a:t>
            </a:r>
            <a:r>
              <a:rPr lang="ru-RU" sz="2400" dirty="0"/>
              <a:t> </a:t>
            </a:r>
            <a:r>
              <a:rPr lang="ru-RU" sz="2400" dirty="0" err="1"/>
              <a:t>келтіруі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. 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55948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503FE58-EBF2-B5D0-42F1-B5BCA33E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20" y="45064"/>
            <a:ext cx="1191899" cy="59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AADBE7F-9058-2A5B-6A2D-BB4F07B883F3}"/>
              </a:ext>
            </a:extLst>
          </p:cNvPr>
          <p:cNvSpPr/>
          <p:nvPr/>
        </p:nvSpPr>
        <p:spPr>
          <a:xfrm>
            <a:off x="5343209" y="3605816"/>
            <a:ext cx="1391920" cy="238825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89154B3-89BA-0E2D-EFE2-C4AAA91D48BC}"/>
              </a:ext>
            </a:extLst>
          </p:cNvPr>
          <p:cNvCxnSpPr>
            <a:cxnSpLocks/>
          </p:cNvCxnSpPr>
          <p:nvPr/>
        </p:nvCxnSpPr>
        <p:spPr>
          <a:xfrm flipH="1" flipV="1">
            <a:off x="3024712" y="763571"/>
            <a:ext cx="3508063" cy="2842245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F028A44-5C59-F6E3-C634-6F1637018457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526384" y="5994072"/>
            <a:ext cx="3512785" cy="171058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A3D1B852-B4B7-989D-5ADB-266500D5D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4"/>
          <a:stretch/>
        </p:blipFill>
        <p:spPr bwMode="auto">
          <a:xfrm>
            <a:off x="487691" y="566741"/>
            <a:ext cx="2783818" cy="55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31CBE4-C7E6-A306-23B0-DB4D0C541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3"/>
            <a:ext cx="10515600" cy="5979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Екінші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пісіру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/>
              <a:t>(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Вторичное запекание)</a:t>
            </a:r>
            <a:endParaRPr lang="ru-KZ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пісіру</a:t>
            </a:r>
            <a:r>
              <a:rPr lang="ru-RU" dirty="0"/>
              <a:t> </a:t>
            </a:r>
            <a:r>
              <a:rPr lang="ru-RU" dirty="0" err="1"/>
              <a:t>экспозициядан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бірден</a:t>
            </a:r>
            <a:r>
              <a:rPr lang="ru-RU" dirty="0"/>
              <a:t> </a:t>
            </a:r>
            <a:r>
              <a:rPr lang="ru-RU" dirty="0" err="1"/>
              <a:t>жасалады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қадам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кезең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күшейтілген</a:t>
            </a:r>
            <a:r>
              <a:rPr lang="ru-RU" dirty="0"/>
              <a:t> </a:t>
            </a:r>
            <a:r>
              <a:rPr lang="ru-RU" dirty="0" err="1"/>
              <a:t>фоторезистерді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, </a:t>
            </a:r>
            <a:r>
              <a:rPr lang="ru-RU" dirty="0" err="1"/>
              <a:t>өңделген</a:t>
            </a:r>
            <a:r>
              <a:rPr lang="ru-RU" dirty="0"/>
              <a:t> </a:t>
            </a:r>
            <a:r>
              <a:rPr lang="ru-RU" dirty="0" err="1"/>
              <a:t>фоторезистті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, </a:t>
            </a:r>
            <a:r>
              <a:rPr lang="ru-RU" dirty="0" err="1"/>
              <a:t>фоторезистің</a:t>
            </a:r>
            <a:r>
              <a:rPr lang="ru-RU" dirty="0"/>
              <a:t> </a:t>
            </a:r>
            <a:r>
              <a:rPr lang="ru-RU" dirty="0" err="1"/>
              <a:t>қалың</a:t>
            </a:r>
            <a:r>
              <a:rPr lang="ru-RU" dirty="0"/>
              <a:t> </a:t>
            </a:r>
            <a:r>
              <a:rPr lang="ru-RU" dirty="0" err="1"/>
              <a:t>пленкаларын</a:t>
            </a:r>
            <a:r>
              <a:rPr lang="ru-RU" dirty="0"/>
              <a:t> </a:t>
            </a:r>
            <a:r>
              <a:rPr lang="ru-RU" dirty="0" err="1"/>
              <a:t>релаксациялау</a:t>
            </a:r>
            <a:r>
              <a:rPr lang="ru-RU" dirty="0"/>
              <a:t> </a:t>
            </a:r>
            <a:r>
              <a:rPr lang="ru-RU" dirty="0" err="1"/>
              <a:t>қажеттілігі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Көрініс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Проявление)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err="1"/>
              <a:t>Көріну</a:t>
            </a:r>
            <a:r>
              <a:rPr lang="ru-RU" dirty="0"/>
              <a:t> </a:t>
            </a:r>
            <a:r>
              <a:rPr lang="ru-RU" dirty="0" err="1"/>
              <a:t>процесінде</a:t>
            </a:r>
            <a:r>
              <a:rPr lang="ru-RU" dirty="0"/>
              <a:t> </a:t>
            </a:r>
            <a:r>
              <a:rPr lang="ru-RU" dirty="0" err="1"/>
              <a:t>фоторезисттің</a:t>
            </a:r>
            <a:r>
              <a:rPr lang="ru-RU" dirty="0"/>
              <a:t> </a:t>
            </a:r>
            <a:r>
              <a:rPr lang="ru-RU" dirty="0" err="1"/>
              <a:t>бөліктері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әзірлеуші</a:t>
            </a:r>
            <a:r>
              <a:rPr lang="ru-RU" dirty="0"/>
              <a:t> </a:t>
            </a:r>
            <a:r>
              <a:rPr lang="ru-RU" dirty="0" err="1"/>
              <a:t>сұйықтықпен</a:t>
            </a:r>
            <a:r>
              <a:rPr lang="ru-RU" dirty="0"/>
              <a:t> </a:t>
            </a:r>
            <a:r>
              <a:rPr lang="ru-RU" dirty="0" err="1"/>
              <a:t>жойылады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тетраметиламмоний</a:t>
            </a:r>
            <a:r>
              <a:rPr lang="ru-RU" dirty="0"/>
              <a:t> </a:t>
            </a:r>
            <a:r>
              <a:rPr lang="ru-RU" dirty="0" err="1"/>
              <a:t>гидроксиді</a:t>
            </a:r>
            <a:r>
              <a:rPr lang="ru-RU" dirty="0"/>
              <a:t>), фоторезист </a:t>
            </a:r>
            <a:r>
              <a:rPr lang="ru-RU" dirty="0" err="1"/>
              <a:t>пленкасында</a:t>
            </a:r>
            <a:r>
              <a:rPr lang="ru-RU" dirty="0"/>
              <a:t> </a:t>
            </a:r>
            <a:r>
              <a:rPr lang="ru-RU" dirty="0" err="1"/>
              <a:t>терезелер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. </a:t>
            </a:r>
            <a:r>
              <a:rPr lang="ru-RU" dirty="0" err="1"/>
              <a:t>Позитивті</a:t>
            </a:r>
            <a:r>
              <a:rPr lang="ru-RU" dirty="0"/>
              <a:t> фоторезист </a:t>
            </a:r>
            <a:r>
              <a:rPr lang="ru-RU" dirty="0" err="1"/>
              <a:t>қолданылған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экспозицияланған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жойылады</a:t>
            </a:r>
            <a:r>
              <a:rPr lang="ru-RU" dirty="0"/>
              <a:t>, ал </a:t>
            </a:r>
            <a:r>
              <a:rPr lang="ru-RU" dirty="0" err="1"/>
              <a:t>теріс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экспозицияланбаған</a:t>
            </a:r>
            <a:r>
              <a:rPr lang="ru-RU" dirty="0"/>
              <a:t> </a:t>
            </a:r>
            <a:r>
              <a:rPr lang="ru-RU" dirty="0" err="1"/>
              <a:t>аймақ</a:t>
            </a:r>
            <a:r>
              <a:rPr lang="ru-RU" dirty="0"/>
              <a:t> </a:t>
            </a:r>
            <a:r>
              <a:rPr lang="ru-RU" dirty="0" err="1"/>
              <a:t>жойылады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034966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FBA673-275A-5225-3179-63B177C2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24"/>
            <a:ext cx="10515600" cy="5922439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Беттік</a:t>
            </a:r>
            <a:r>
              <a:rPr lang="ru-RU" b="1" dirty="0"/>
              <a:t> </a:t>
            </a:r>
            <a:r>
              <a:rPr lang="ru-RU" b="1" dirty="0" err="1"/>
              <a:t>өңдеу</a:t>
            </a: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кезеңдегі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таралған</a:t>
            </a:r>
            <a:r>
              <a:rPr lang="ru-RU" dirty="0"/>
              <a:t> процесс – </a:t>
            </a:r>
            <a:r>
              <a:rPr lang="ru-RU" dirty="0" err="1">
                <a:highlight>
                  <a:srgbClr val="00FF00"/>
                </a:highlight>
              </a:rPr>
              <a:t>ою</a:t>
            </a:r>
            <a:r>
              <a:rPr lang="ru-RU" dirty="0">
                <a:highlight>
                  <a:srgbClr val="00FF00"/>
                </a:highlight>
              </a:rPr>
              <a:t> (травление)</a:t>
            </a:r>
            <a:r>
              <a:rPr lang="ru-RU" dirty="0"/>
              <a:t>, </a:t>
            </a:r>
            <a:r>
              <a:rPr lang="ru-RU" dirty="0" err="1"/>
              <a:t>дегенмен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фотолитография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электротұндыру</a:t>
            </a:r>
            <a:r>
              <a:rPr lang="ru-RU" dirty="0">
                <a:highlight>
                  <a:srgbClr val="00FF00"/>
                </a:highlight>
              </a:rPr>
              <a:t> (</a:t>
            </a:r>
            <a:r>
              <a:rPr lang="ru-RU" dirty="0" err="1">
                <a:highlight>
                  <a:srgbClr val="00FF00"/>
                </a:highlight>
              </a:rPr>
              <a:t>электроосаждение</a:t>
            </a:r>
            <a:r>
              <a:rPr lang="ru-RU" dirty="0">
                <a:highlight>
                  <a:srgbClr val="00FF00"/>
                </a:highlight>
              </a:rPr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бүрку</a:t>
            </a:r>
            <a:r>
              <a:rPr lang="ru-RU" dirty="0">
                <a:highlight>
                  <a:srgbClr val="00FF00"/>
                </a:highlight>
              </a:rPr>
              <a:t> (напыление)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процестер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AEA1E-150E-4381-0F55-37F2A4270B24}"/>
              </a:ext>
            </a:extLst>
          </p:cNvPr>
          <p:cNvSpPr txBox="1"/>
          <p:nvPr/>
        </p:nvSpPr>
        <p:spPr>
          <a:xfrm>
            <a:off x="923827" y="2334502"/>
            <a:ext cx="104299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400" dirty="0" err="1"/>
              <a:t>Ою</a:t>
            </a:r>
            <a:r>
              <a:rPr lang="en-US" sz="2400" dirty="0"/>
              <a:t> </a:t>
            </a:r>
            <a:r>
              <a:rPr lang="ru-KZ" sz="2400" dirty="0"/>
              <a:t>–</a:t>
            </a:r>
            <a:r>
              <a:rPr lang="en-US" sz="2400" dirty="0"/>
              <a:t> </a:t>
            </a:r>
            <a:r>
              <a:rPr lang="ru-KZ" sz="2400" dirty="0" err="1"/>
              <a:t>бұл</a:t>
            </a:r>
            <a:r>
              <a:rPr lang="ru-KZ" sz="2400" dirty="0"/>
              <a:t> </a:t>
            </a:r>
            <a:r>
              <a:rPr lang="ru-KZ" sz="2400" dirty="0" err="1"/>
              <a:t>микроэлектроникаға</a:t>
            </a:r>
            <a:r>
              <a:rPr lang="ru-KZ" sz="2400" dirty="0"/>
              <a:t> </a:t>
            </a:r>
            <a:r>
              <a:rPr lang="ru-KZ" sz="2400" dirty="0" err="1"/>
              <a:t>арналған</a:t>
            </a:r>
            <a:r>
              <a:rPr lang="ru-KZ" sz="2400" dirty="0"/>
              <a:t> </a:t>
            </a:r>
            <a:r>
              <a:rPr lang="kk-KZ" sz="2400" dirty="0"/>
              <a:t>ПП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жартылай</a:t>
            </a:r>
            <a:r>
              <a:rPr lang="ru-KZ" sz="2400" dirty="0"/>
              <a:t> </a:t>
            </a:r>
            <a:r>
              <a:rPr lang="ru-KZ" sz="2400" dirty="0" err="1"/>
              <a:t>өткізгіш</a:t>
            </a:r>
            <a:r>
              <a:rPr lang="ru-KZ" sz="2400" dirty="0"/>
              <a:t> </a:t>
            </a:r>
            <a:r>
              <a:rPr lang="ru-KZ" sz="2400" dirty="0" err="1"/>
              <a:t>құрылғыларды</a:t>
            </a:r>
            <a:r>
              <a:rPr lang="ru-KZ" sz="2400" dirty="0"/>
              <a:t> </a:t>
            </a:r>
            <a:r>
              <a:rPr lang="ru-KZ" sz="2400" dirty="0" err="1"/>
              <a:t>өндіруде</a:t>
            </a:r>
            <a:r>
              <a:rPr lang="ru-KZ" sz="2400" dirty="0"/>
              <a:t> </a:t>
            </a:r>
            <a:r>
              <a:rPr lang="ru-KZ" sz="2400" dirty="0" err="1"/>
              <a:t>фотолитографиямен</a:t>
            </a:r>
            <a:r>
              <a:rPr lang="ru-KZ" sz="2400" dirty="0"/>
              <a:t> </a:t>
            </a:r>
            <a:r>
              <a:rPr lang="ru-KZ" sz="2400" dirty="0" err="1"/>
              <a:t>бірге</a:t>
            </a:r>
            <a:r>
              <a:rPr lang="ru-KZ" sz="2400" dirty="0"/>
              <a:t> </a:t>
            </a:r>
            <a:r>
              <a:rPr lang="ru-KZ" sz="2400" dirty="0" err="1"/>
              <a:t>ең</a:t>
            </a:r>
            <a:r>
              <a:rPr lang="ru-KZ" sz="2400" dirty="0"/>
              <a:t> </a:t>
            </a:r>
            <a:r>
              <a:rPr lang="ru-KZ" sz="2400" dirty="0" err="1"/>
              <a:t>көп</a:t>
            </a:r>
            <a:r>
              <a:rPr lang="ru-KZ" sz="2400" dirty="0"/>
              <a:t> </a:t>
            </a:r>
            <a:r>
              <a:rPr lang="ru-KZ" sz="2400" dirty="0" err="1"/>
              <a:t>қолданылатын</a:t>
            </a:r>
            <a:r>
              <a:rPr lang="ru-KZ" sz="2400" dirty="0"/>
              <a:t> процесс. </a:t>
            </a:r>
            <a:r>
              <a:rPr lang="ru-KZ" sz="2400" dirty="0" err="1"/>
              <a:t>Оюдың</a:t>
            </a:r>
            <a:r>
              <a:rPr lang="ru-KZ" sz="2400" dirty="0"/>
              <a:t> </a:t>
            </a:r>
            <a:r>
              <a:rPr lang="ru-KZ" sz="2400" dirty="0" err="1"/>
              <a:t>екі</a:t>
            </a:r>
            <a:r>
              <a:rPr lang="ru-KZ" sz="2400" dirty="0"/>
              <a:t> </a:t>
            </a:r>
            <a:r>
              <a:rPr lang="ru-KZ" sz="2400" dirty="0" err="1"/>
              <a:t>негізгі</a:t>
            </a:r>
            <a:r>
              <a:rPr lang="ru-KZ" sz="2400" dirty="0"/>
              <a:t> </a:t>
            </a:r>
            <a:r>
              <a:rPr lang="ru-KZ" sz="2400" dirty="0" err="1"/>
              <a:t>түрі</a:t>
            </a:r>
            <a:r>
              <a:rPr lang="ru-KZ" sz="2400" dirty="0"/>
              <a:t> бар: </a:t>
            </a:r>
            <a:r>
              <a:rPr lang="kk-KZ" sz="2400" dirty="0"/>
              <a:t> </a:t>
            </a:r>
            <a:r>
              <a:rPr lang="ru-KZ" sz="2400" dirty="0" err="1">
                <a:highlight>
                  <a:srgbClr val="00FF00"/>
                </a:highlight>
              </a:rPr>
              <a:t>сұйық</a:t>
            </a:r>
            <a:r>
              <a:rPr lang="kk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және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құрғақ</a:t>
            </a:r>
            <a:r>
              <a:rPr lang="ru-KZ" sz="2400" dirty="0">
                <a:highlight>
                  <a:srgbClr val="00FF00"/>
                </a:highlight>
              </a:rPr>
              <a:t> </a:t>
            </a:r>
            <a:r>
              <a:rPr lang="ru-KZ" sz="2400" dirty="0" err="1">
                <a:highlight>
                  <a:srgbClr val="00FF00"/>
                </a:highlight>
              </a:rPr>
              <a:t>ою</a:t>
            </a:r>
            <a:r>
              <a:rPr lang="ru-KZ" sz="2400" dirty="0"/>
              <a:t>. </a:t>
            </a:r>
            <a:r>
              <a:rPr lang="ru-KZ" sz="2400" dirty="0" err="1"/>
              <a:t>Құрғақ</a:t>
            </a:r>
            <a:r>
              <a:rPr lang="ru-KZ" sz="2400" dirty="0"/>
              <a:t> </a:t>
            </a:r>
            <a:r>
              <a:rPr lang="ru-KZ" sz="2400" dirty="0" err="1"/>
              <a:t>ою</a:t>
            </a:r>
            <a:r>
              <a:rPr lang="ru-KZ" sz="2400" dirty="0"/>
              <a:t> </a:t>
            </a:r>
            <a:r>
              <a:rPr lang="ru-KZ" sz="2400" dirty="0" err="1">
                <a:highlight>
                  <a:srgbClr val="00FFFF"/>
                </a:highlight>
              </a:rPr>
              <a:t>физикалық</a:t>
            </a:r>
            <a:r>
              <a:rPr lang="ru-KZ" sz="2400" dirty="0">
                <a:highlight>
                  <a:srgbClr val="00FFFF"/>
                </a:highlight>
              </a:rPr>
              <a:t>, </a:t>
            </a:r>
            <a:r>
              <a:rPr lang="ru-KZ" sz="2400" dirty="0" err="1">
                <a:highlight>
                  <a:srgbClr val="00FFFF"/>
                </a:highlight>
              </a:rPr>
              <a:t>иондық</a:t>
            </a:r>
            <a:r>
              <a:rPr lang="ru-KZ" sz="2400" dirty="0">
                <a:highlight>
                  <a:srgbClr val="00FFFF"/>
                </a:highlight>
              </a:rPr>
              <a:t> </a:t>
            </a:r>
            <a:r>
              <a:rPr lang="kk-KZ" sz="2400" dirty="0">
                <a:highlight>
                  <a:srgbClr val="00FFFF"/>
                </a:highlight>
              </a:rPr>
              <a:t>үгіту </a:t>
            </a:r>
            <a:r>
              <a:rPr lang="kk-KZ" sz="2400" dirty="0"/>
              <a:t>(</a:t>
            </a:r>
            <a:r>
              <a:rPr lang="ru-KZ" sz="2400" dirty="0"/>
              <a:t>газ </a:t>
            </a:r>
            <a:r>
              <a:rPr lang="ru-KZ" sz="2400" dirty="0" err="1"/>
              <a:t>фазалы</a:t>
            </a:r>
            <a:r>
              <a:rPr lang="ru-KZ" sz="2400" dirty="0"/>
              <a:t> </a:t>
            </a:r>
            <a:r>
              <a:rPr lang="ru-KZ" sz="2400" dirty="0" err="1"/>
              <a:t>химиялық</a:t>
            </a:r>
            <a:r>
              <a:rPr lang="kk-KZ" sz="2400" dirty="0"/>
              <a:t> және </a:t>
            </a:r>
            <a:r>
              <a:rPr lang="ru-KZ" sz="2400" dirty="0" err="1"/>
              <a:t>реактивті</a:t>
            </a:r>
            <a:r>
              <a:rPr lang="ru-KZ" sz="2400" dirty="0"/>
              <a:t> </a:t>
            </a:r>
            <a:r>
              <a:rPr lang="ru-KZ" sz="2400" dirty="0" err="1"/>
              <a:t>иондық</a:t>
            </a:r>
            <a:r>
              <a:rPr lang="kk-KZ" sz="2400" dirty="0"/>
              <a:t>)</a:t>
            </a:r>
            <a:r>
              <a:rPr lang="ru-KZ" sz="2400" dirty="0"/>
              <a:t> </a:t>
            </a:r>
            <a:r>
              <a:rPr lang="kk-KZ" sz="2400" dirty="0"/>
              <a:t> </a:t>
            </a:r>
            <a:r>
              <a:rPr lang="ru-KZ" sz="2400" dirty="0" err="1"/>
              <a:t>болып</a:t>
            </a:r>
            <a:r>
              <a:rPr lang="ru-KZ" sz="2400" dirty="0"/>
              <a:t> </a:t>
            </a:r>
            <a:r>
              <a:rPr lang="ru-KZ" sz="2400" dirty="0" err="1"/>
              <a:t>бөлінеді</a:t>
            </a:r>
            <a:r>
              <a:rPr lang="ru-KZ" sz="2400" dirty="0"/>
              <a:t>. </a:t>
            </a:r>
            <a:r>
              <a:rPr lang="ru-KZ" sz="2400" dirty="0" err="1"/>
              <a:t>Сұйық</a:t>
            </a:r>
            <a:r>
              <a:rPr lang="ru-KZ" sz="2400" dirty="0"/>
              <a:t> </a:t>
            </a:r>
            <a:r>
              <a:rPr lang="kk-KZ" sz="2400" dirty="0"/>
              <a:t>ою</a:t>
            </a:r>
            <a:r>
              <a:rPr lang="ru-KZ" sz="2400" dirty="0"/>
              <a:t> </a:t>
            </a:r>
            <a:r>
              <a:rPr lang="ru-KZ" sz="2400" dirty="0" err="1"/>
              <a:t>негізінен</a:t>
            </a:r>
            <a:r>
              <a:rPr lang="ru-KZ" sz="2400" dirty="0"/>
              <a:t> </a:t>
            </a:r>
            <a:r>
              <a:rPr lang="kk-KZ" sz="2400" dirty="0"/>
              <a:t>ПП</a:t>
            </a:r>
            <a:r>
              <a:rPr lang="ru-KZ" sz="2400" dirty="0"/>
              <a:t> </a:t>
            </a:r>
            <a:r>
              <a:rPr lang="ru-KZ" sz="2400" dirty="0" err="1"/>
              <a:t>өндірісінде</a:t>
            </a:r>
            <a:r>
              <a:rPr lang="ru-KZ" sz="2400" dirty="0"/>
              <a:t>, </a:t>
            </a:r>
            <a:r>
              <a:rPr lang="ru-KZ" sz="2400" dirty="0" err="1"/>
              <a:t>сондай-ақ</a:t>
            </a:r>
            <a:r>
              <a:rPr lang="ru-KZ" sz="2400" dirty="0"/>
              <a:t> MEMS </a:t>
            </a:r>
            <a:r>
              <a:rPr lang="ru-KZ" sz="2400" dirty="0" err="1"/>
              <a:t>өндірісінде</a:t>
            </a:r>
            <a:r>
              <a:rPr lang="ru-KZ" sz="2400" dirty="0"/>
              <a:t> </a:t>
            </a:r>
            <a:r>
              <a:rPr lang="kk-KZ" sz="2400" dirty="0"/>
              <a:t>негізгі емес</a:t>
            </a:r>
            <a:r>
              <a:rPr lang="ru-KZ" sz="2400" dirty="0"/>
              <a:t> </a:t>
            </a:r>
            <a:r>
              <a:rPr lang="ru-KZ" sz="2400" dirty="0" err="1"/>
              <a:t>қабат</a:t>
            </a:r>
            <a:r>
              <a:rPr lang="kk-KZ" sz="2400" dirty="0"/>
              <a:t>ты</a:t>
            </a:r>
            <a:r>
              <a:rPr lang="ru-KZ" sz="2400" dirty="0"/>
              <a:t> </a:t>
            </a:r>
            <a:r>
              <a:rPr lang="kk-KZ" sz="2400" dirty="0"/>
              <a:t>ою</a:t>
            </a:r>
            <a:r>
              <a:rPr lang="ru-KZ" sz="2400" dirty="0"/>
              <a:t> </a:t>
            </a:r>
            <a:r>
              <a:rPr lang="ru-KZ" sz="2400" dirty="0" err="1"/>
              <a:t>үшін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изотропты</a:t>
            </a:r>
            <a:r>
              <a:rPr lang="ru-KZ" sz="2400" dirty="0"/>
              <a:t> </a:t>
            </a:r>
            <a:r>
              <a:rPr lang="kk-KZ" sz="2400" dirty="0"/>
              <a:t>ою</a:t>
            </a:r>
            <a:r>
              <a:rPr lang="ru-KZ" sz="2400" dirty="0"/>
              <a:t> </a:t>
            </a:r>
            <a:r>
              <a:rPr lang="ru-KZ" sz="2400" dirty="0" err="1"/>
              <a:t>қажет</a:t>
            </a:r>
            <a:r>
              <a:rPr lang="ru-KZ" sz="2400" dirty="0"/>
              <a:t> </a:t>
            </a:r>
            <a:r>
              <a:rPr lang="ru-KZ" sz="2400" dirty="0" err="1"/>
              <a:t>болатын</a:t>
            </a:r>
            <a:r>
              <a:rPr lang="ru-KZ" sz="2400" dirty="0"/>
              <a:t> </a:t>
            </a:r>
            <a:r>
              <a:rPr lang="ru-KZ" sz="2400" dirty="0" err="1"/>
              <a:t>басқа</a:t>
            </a:r>
            <a:r>
              <a:rPr lang="ru-KZ" sz="2400" dirty="0"/>
              <a:t> </a:t>
            </a:r>
            <a:r>
              <a:rPr lang="ru-KZ" sz="2400" dirty="0" err="1"/>
              <a:t>қолданбаларда</a:t>
            </a:r>
            <a:r>
              <a:rPr lang="ru-KZ" sz="2400" dirty="0"/>
              <a:t> </a:t>
            </a:r>
            <a:r>
              <a:rPr lang="ru-KZ" sz="2400" dirty="0" err="1"/>
              <a:t>қолданылад</a:t>
            </a:r>
            <a:r>
              <a:rPr lang="kk-KZ" sz="2400" dirty="0"/>
              <a:t>ы</a:t>
            </a:r>
            <a:r>
              <a:rPr lang="ru-KZ" sz="2400" dirty="0"/>
              <a:t>. </a:t>
            </a:r>
            <a:r>
              <a:rPr lang="ru-KZ" sz="2400" dirty="0" err="1"/>
              <a:t>Плазмалық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әсіресе</a:t>
            </a:r>
            <a:r>
              <a:rPr lang="ru-KZ" sz="2400" dirty="0"/>
              <a:t> </a:t>
            </a:r>
            <a:r>
              <a:rPr lang="ru-KZ" sz="2400" dirty="0" err="1"/>
              <a:t>терең</a:t>
            </a:r>
            <a:r>
              <a:rPr lang="ru-KZ" sz="2400" dirty="0"/>
              <a:t> </a:t>
            </a:r>
            <a:r>
              <a:rPr lang="ru-KZ" sz="2400" dirty="0" err="1"/>
              <a:t>плазмалық</a:t>
            </a:r>
            <a:r>
              <a:rPr lang="ru-KZ" sz="2400" dirty="0"/>
              <a:t> </a:t>
            </a:r>
            <a:r>
              <a:rPr lang="ru-KZ" sz="2400" dirty="0" err="1"/>
              <a:t>ою</a:t>
            </a:r>
            <a:r>
              <a:rPr lang="ru-KZ" sz="2400" dirty="0"/>
              <a:t>, </a:t>
            </a:r>
            <a:r>
              <a:rPr lang="ru-KZ" sz="2400" dirty="0" err="1"/>
              <a:t>құрылымды</a:t>
            </a:r>
            <a:r>
              <a:rPr lang="ru-KZ" sz="2400" dirty="0"/>
              <a:t> </a:t>
            </a:r>
            <a:r>
              <a:rPr lang="ru-KZ" sz="2400" dirty="0" err="1"/>
              <a:t>салыстырмалы</a:t>
            </a:r>
            <a:r>
              <a:rPr lang="ru-KZ" sz="2400" dirty="0"/>
              <a:t> </a:t>
            </a:r>
            <a:r>
              <a:rPr lang="ru-KZ" sz="2400" dirty="0" err="1"/>
              <a:t>түрде</a:t>
            </a:r>
            <a:r>
              <a:rPr lang="ru-KZ" sz="2400" dirty="0"/>
              <a:t> </a:t>
            </a:r>
            <a:r>
              <a:rPr lang="ru-KZ" sz="2400" dirty="0" err="1"/>
              <a:t>терең</a:t>
            </a:r>
            <a:r>
              <a:rPr lang="ru-KZ" sz="2400" dirty="0"/>
              <a:t> </a:t>
            </a:r>
            <a:r>
              <a:rPr lang="ru-KZ" sz="2400" dirty="0" err="1"/>
              <a:t>ою</a:t>
            </a:r>
            <a:r>
              <a:rPr lang="ru-KZ" sz="2400" dirty="0"/>
              <a:t> </a:t>
            </a:r>
            <a:r>
              <a:rPr lang="ru-KZ" sz="2400" dirty="0" err="1"/>
              <a:t>қажет</a:t>
            </a:r>
            <a:r>
              <a:rPr lang="ru-KZ" sz="2400" dirty="0"/>
              <a:t> </a:t>
            </a:r>
            <a:r>
              <a:rPr lang="ru-KZ" sz="2400" dirty="0" err="1"/>
              <a:t>болған</a:t>
            </a:r>
            <a:r>
              <a:rPr lang="ru-KZ" sz="2400" dirty="0"/>
              <a:t> </a:t>
            </a:r>
            <a:r>
              <a:rPr lang="ru-KZ" sz="2400" dirty="0" err="1"/>
              <a:t>кезде</a:t>
            </a:r>
            <a:r>
              <a:rPr lang="ru-KZ" sz="2400" dirty="0"/>
              <a:t> </a:t>
            </a:r>
            <a:r>
              <a:rPr lang="ru-KZ" sz="2400" dirty="0" err="1"/>
              <a:t>қолданылады</a:t>
            </a:r>
            <a:r>
              <a:rPr lang="ru-KZ" sz="2400" dirty="0"/>
              <a:t>, </a:t>
            </a:r>
            <a:r>
              <a:rPr lang="ru-KZ" sz="2400" dirty="0" err="1"/>
              <a:t>сонымен</a:t>
            </a:r>
            <a:r>
              <a:rPr lang="ru-KZ" sz="2400" dirty="0"/>
              <a:t> </a:t>
            </a:r>
            <a:r>
              <a:rPr lang="ru-KZ" sz="2400" dirty="0" err="1"/>
              <a:t>бірге</a:t>
            </a:r>
            <a:r>
              <a:rPr lang="ru-KZ" sz="2400" dirty="0"/>
              <a:t> </a:t>
            </a:r>
            <a:r>
              <a:rPr lang="ru-KZ" sz="2400" dirty="0" err="1"/>
              <a:t>қабырғалардың</a:t>
            </a:r>
            <a:r>
              <a:rPr lang="ru-KZ" sz="2400" dirty="0"/>
              <a:t> </a:t>
            </a:r>
            <a:r>
              <a:rPr lang="ru-KZ" sz="2400" dirty="0" err="1"/>
              <a:t>еңіс</a:t>
            </a:r>
            <a:r>
              <a:rPr lang="ru-KZ" sz="2400" dirty="0"/>
              <a:t> </a:t>
            </a:r>
            <a:r>
              <a:rPr lang="ru-KZ" sz="2400" dirty="0" err="1"/>
              <a:t>бұрышын</a:t>
            </a:r>
            <a:r>
              <a:rPr lang="ru-KZ" sz="2400" dirty="0"/>
              <a:t> </a:t>
            </a:r>
            <a:r>
              <a:rPr lang="ru-KZ" sz="2400" dirty="0" err="1"/>
              <a:t>мүмкіндігінше</a:t>
            </a:r>
            <a:r>
              <a:rPr lang="ru-KZ" sz="2400" dirty="0"/>
              <a:t> </a:t>
            </a:r>
            <a:r>
              <a:rPr lang="ru-KZ" sz="2400" dirty="0" err="1"/>
              <a:t>тік</a:t>
            </a:r>
            <a:r>
              <a:rPr lang="ru-KZ" sz="2400" dirty="0"/>
              <a:t> </a:t>
            </a:r>
            <a:r>
              <a:rPr lang="ru-KZ" sz="2400" dirty="0" err="1"/>
              <a:t>ұстайды</a:t>
            </a:r>
            <a:r>
              <a:rPr lang="ru-KZ" sz="2400" dirty="0"/>
              <a:t>, </a:t>
            </a:r>
            <a:r>
              <a:rPr lang="ru-KZ" sz="2400" dirty="0" err="1"/>
              <a:t>яғни</a:t>
            </a:r>
            <a:r>
              <a:rPr lang="ru-KZ" sz="2400" dirty="0"/>
              <a:t> </a:t>
            </a:r>
            <a:r>
              <a:rPr lang="ru-KZ" sz="2400" dirty="0" err="1"/>
              <a:t>анизотропты</a:t>
            </a:r>
            <a:r>
              <a:rPr lang="ru-KZ" sz="2400" dirty="0"/>
              <a:t> </a:t>
            </a:r>
            <a:r>
              <a:rPr lang="ru-KZ" sz="2400" dirty="0" err="1"/>
              <a:t>түрде</a:t>
            </a:r>
            <a:r>
              <a:rPr lang="ru-KZ" sz="2400" dirty="0"/>
              <a:t> тек </a:t>
            </a:r>
            <a:r>
              <a:rPr lang="ru-KZ" sz="2400" dirty="0" err="1"/>
              <a:t>тік</a:t>
            </a:r>
            <a:r>
              <a:rPr lang="ru-KZ" sz="2400" dirty="0"/>
              <a:t> </a:t>
            </a:r>
            <a:r>
              <a:rPr lang="ru-KZ" sz="2400" dirty="0" err="1"/>
              <a:t>бағытта</a:t>
            </a:r>
            <a:r>
              <a:rPr lang="ru-KZ" sz="2400" dirty="0"/>
              <a:t> </a:t>
            </a:r>
            <a:r>
              <a:rPr lang="ru-KZ" sz="2400" dirty="0" err="1"/>
              <a:t>оюлайды</a:t>
            </a:r>
            <a:r>
              <a:rPr lang="ru-K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8798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C0DE88-2864-C109-EABC-D88722E7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24"/>
            <a:ext cx="10515600" cy="5922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Электр </a:t>
            </a:r>
            <a:r>
              <a:rPr lang="ru-RU" b="1" dirty="0" err="1"/>
              <a:t>тұндыру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Электро</a:t>
            </a:r>
            <a:r>
              <a:rPr lang="ru-RU" dirty="0"/>
              <a:t> </a:t>
            </a:r>
            <a:r>
              <a:rPr lang="ru-RU" dirty="0" err="1"/>
              <a:t>тұндыру</a:t>
            </a:r>
            <a:r>
              <a:rPr lang="ru-RU" dirty="0"/>
              <a:t> </a:t>
            </a:r>
            <a:r>
              <a:rPr lang="ru-RU" dirty="0" err="1"/>
              <a:t>процесінде</a:t>
            </a:r>
            <a:r>
              <a:rPr lang="ru-RU" dirty="0"/>
              <a:t> </a:t>
            </a:r>
            <a:r>
              <a:rPr lang="ru-RU" dirty="0" err="1"/>
              <a:t>фоторезистегі</a:t>
            </a:r>
            <a:r>
              <a:rPr lang="ru-RU" dirty="0"/>
              <a:t> </a:t>
            </a:r>
            <a:r>
              <a:rPr lang="ru-RU" dirty="0" err="1"/>
              <a:t>терезелер</a:t>
            </a:r>
            <a:r>
              <a:rPr lang="ru-RU" dirty="0"/>
              <a:t> </a:t>
            </a:r>
            <a:r>
              <a:rPr lang="ru-RU" dirty="0" err="1"/>
              <a:t>оларда</a:t>
            </a:r>
            <a:r>
              <a:rPr lang="ru-RU" dirty="0"/>
              <a:t> электролит </a:t>
            </a:r>
            <a:r>
              <a:rPr lang="ru-RU" dirty="0" err="1"/>
              <a:t>материалын</a:t>
            </a:r>
            <a:r>
              <a:rPr lang="ru-RU" dirty="0"/>
              <a:t> </a:t>
            </a:r>
            <a:r>
              <a:rPr lang="ru-RU" dirty="0" err="1"/>
              <a:t>тұндыру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Бүрку</a:t>
            </a:r>
            <a:r>
              <a:rPr lang="ru-RU" b="1" dirty="0"/>
              <a:t>. </a:t>
            </a:r>
            <a:r>
              <a:rPr lang="ru-RU" b="1" dirty="0" err="1"/>
              <a:t>Кері</a:t>
            </a:r>
            <a:r>
              <a:rPr lang="ru-RU" b="1" dirty="0"/>
              <a:t> литография</a:t>
            </a:r>
          </a:p>
          <a:p>
            <a:pPr marL="0" indent="0">
              <a:buNone/>
            </a:pPr>
            <a:r>
              <a:rPr lang="ru-RU" dirty="0" err="1"/>
              <a:t>Нашар</a:t>
            </a:r>
            <a:r>
              <a:rPr lang="ru-RU" dirty="0"/>
              <a:t> </a:t>
            </a:r>
            <a:r>
              <a:rPr lang="ru-RU" dirty="0" err="1"/>
              <a:t>өңделген</a:t>
            </a:r>
            <a:r>
              <a:rPr lang="ru-RU" dirty="0"/>
              <a:t> (</a:t>
            </a:r>
            <a:r>
              <a:rPr lang="ru-RU" dirty="0" err="1"/>
              <a:t>немес</a:t>
            </a:r>
            <a:r>
              <a:rPr lang="ru-RU" dirty="0"/>
              <a:t> </a:t>
            </a:r>
            <a:r>
              <a:rPr lang="ru-RU" dirty="0" err="1"/>
              <a:t>нашар</a:t>
            </a:r>
            <a:r>
              <a:rPr lang="ru-RU" dirty="0"/>
              <a:t> </a:t>
            </a:r>
            <a:r>
              <a:rPr lang="ru-RU" dirty="0" err="1"/>
              <a:t>оюланатын</a:t>
            </a:r>
            <a:r>
              <a:rPr lang="ru-RU" dirty="0"/>
              <a:t>) </a:t>
            </a:r>
            <a:r>
              <a:rPr lang="ru-RU" dirty="0" err="1"/>
              <a:t>материалдан</a:t>
            </a:r>
            <a:r>
              <a:rPr lang="ru-RU" dirty="0"/>
              <a:t> </a:t>
            </a:r>
            <a:r>
              <a:rPr lang="ru-RU" dirty="0" err="1"/>
              <a:t>сурет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, </a:t>
            </a:r>
            <a:r>
              <a:rPr lang="ru-RU" dirty="0" err="1"/>
              <a:t>кері</a:t>
            </a:r>
            <a:r>
              <a:rPr lang="ru-RU" dirty="0"/>
              <a:t> литография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Кері</a:t>
            </a:r>
            <a:r>
              <a:rPr lang="ru-RU" dirty="0"/>
              <a:t> литография </a:t>
            </a:r>
            <a:r>
              <a:rPr lang="ru-RU" dirty="0" err="1"/>
              <a:t>процесінде</a:t>
            </a:r>
            <a:r>
              <a:rPr lang="ru-RU" dirty="0"/>
              <a:t> </a:t>
            </a:r>
            <a:r>
              <a:rPr lang="ru-RU" dirty="0" err="1"/>
              <a:t>қолданылған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фоторезистке</a:t>
            </a:r>
            <a:r>
              <a:rPr lang="ru-RU" dirty="0"/>
              <a:t> </a:t>
            </a:r>
            <a:r>
              <a:rPr lang="ru-RU" dirty="0" err="1"/>
              <a:t>материалдың</a:t>
            </a:r>
            <a:r>
              <a:rPr lang="ru-RU" dirty="0"/>
              <a:t> (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металдың</a:t>
            </a:r>
            <a:r>
              <a:rPr lang="ru-RU" dirty="0"/>
              <a:t>)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ru-RU" dirty="0" err="1"/>
              <a:t>қабаты</a:t>
            </a:r>
            <a:r>
              <a:rPr lang="ru-RU" dirty="0"/>
              <a:t> </a:t>
            </a:r>
            <a:r>
              <a:rPr lang="ru-RU" dirty="0" err="1"/>
              <a:t>шашылады</a:t>
            </a:r>
            <a:r>
              <a:rPr lang="ru-RU" dirty="0"/>
              <a:t>.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фоторезист </a:t>
            </a:r>
            <a:r>
              <a:rPr lang="ru-RU" dirty="0" err="1"/>
              <a:t>алынып</a:t>
            </a:r>
            <a:r>
              <a:rPr lang="ru-RU" dirty="0"/>
              <a:t> </a:t>
            </a:r>
            <a:r>
              <a:rPr lang="ru-RU" dirty="0" err="1"/>
              <a:t>тасталады</a:t>
            </a:r>
            <a:r>
              <a:rPr lang="ru-RU" dirty="0"/>
              <a:t>, </a:t>
            </a:r>
            <a:r>
              <a:rPr lang="ru-RU" dirty="0" err="1"/>
              <a:t>осылайша</a:t>
            </a:r>
            <a:r>
              <a:rPr lang="ru-RU" dirty="0"/>
              <a:t> </a:t>
            </a:r>
            <a:r>
              <a:rPr lang="ru-RU" dirty="0" err="1"/>
              <a:t>бүріккіш</a:t>
            </a:r>
            <a:r>
              <a:rPr lang="ru-RU" dirty="0"/>
              <a:t> материал тек </a:t>
            </a:r>
            <a:r>
              <a:rPr lang="ru-RU" dirty="0" err="1"/>
              <a:t>фоторезистпен</a:t>
            </a:r>
            <a:r>
              <a:rPr lang="ru-RU" dirty="0"/>
              <a:t> </a:t>
            </a:r>
            <a:r>
              <a:rPr lang="ru-RU" dirty="0" err="1"/>
              <a:t>қорғалмаған</a:t>
            </a:r>
            <a:r>
              <a:rPr lang="ru-RU" dirty="0"/>
              <a:t> </a:t>
            </a:r>
            <a:r>
              <a:rPr lang="ru-RU" dirty="0" err="1"/>
              <a:t>терезелерде</a:t>
            </a:r>
            <a:r>
              <a:rPr lang="ru-RU" dirty="0"/>
              <a:t> </a:t>
            </a:r>
            <a:r>
              <a:rPr lang="ru-RU" dirty="0" err="1"/>
              <a:t>қалады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8917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B87C1-DD48-17E2-35F1-CCC9937D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68"/>
            <a:ext cx="10515600" cy="11431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645AD"/>
                </a:solidFill>
                <a:latin typeface="Arial" panose="020B0604020202020204" pitchFamily="34" charset="0"/>
              </a:rPr>
              <a:t>Фотолитография</a:t>
            </a:r>
            <a:r>
              <a:rPr lang="ru-RU" b="1" i="0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түрлері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E8CF34-59BF-E155-1FC3-039C6F5C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9" y="952107"/>
            <a:ext cx="11133055" cy="54486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Планарлық</a:t>
            </a:r>
            <a:r>
              <a:rPr lang="ru-RU" dirty="0"/>
              <a:t> </a:t>
            </a:r>
            <a:r>
              <a:rPr lang="ru-RU" dirty="0" err="1"/>
              <a:t>технологияда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операциялар</a:t>
            </a:r>
            <a:r>
              <a:rPr lang="ru-RU" dirty="0"/>
              <a:t> литография (фотолитография) </a:t>
            </a:r>
            <a:r>
              <a:rPr lang="ru-RU" dirty="0" err="1"/>
              <a:t>процесіне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r>
              <a:rPr lang="ru-RU" dirty="0"/>
              <a:t>. Оны</a:t>
            </a:r>
            <a:r>
              <a:rPr lang="kk-KZ" dirty="0"/>
              <a:t>ң к</a:t>
            </a:r>
            <a:r>
              <a:rPr lang="ru-RU" dirty="0" err="1"/>
              <a:t>елесідей</a:t>
            </a:r>
            <a:r>
              <a:rPr lang="ru-RU" dirty="0"/>
              <a:t> </a:t>
            </a:r>
            <a:r>
              <a:rPr lang="ru-RU" dirty="0" err="1"/>
              <a:t>әдістері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: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Оптикалық</a:t>
            </a:r>
            <a:r>
              <a:rPr lang="ru-RU" dirty="0"/>
              <a:t> </a:t>
            </a:r>
            <a:r>
              <a:rPr lang="ru-R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фотолитография</a:t>
            </a:r>
            <a:r>
              <a:rPr lang="ru-RU" dirty="0"/>
              <a:t> (</a:t>
            </a:r>
            <a:r>
              <a:rPr lang="ru-RU" dirty="0" err="1"/>
              <a:t>стандартты</a:t>
            </a:r>
            <a:r>
              <a:rPr lang="ru-RU" dirty="0"/>
              <a:t>), λ=310—450 </a:t>
            </a:r>
            <a:r>
              <a:rPr lang="ru-RU" dirty="0">
                <a:hlinkClick r:id="rId3" tooltip="Наномет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нм</a:t>
            </a:r>
            <a:r>
              <a:rPr lang="ru-RU" dirty="0"/>
              <a:t>;</a:t>
            </a:r>
          </a:p>
          <a:p>
            <a:pPr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Эксимерлі</a:t>
            </a:r>
            <a:r>
              <a:rPr lang="ru-RU" dirty="0"/>
              <a:t> </a:t>
            </a:r>
            <a:r>
              <a:rPr lang="ru-RU" dirty="0" err="1"/>
              <a:t>лазерлер</a:t>
            </a:r>
            <a:r>
              <a:rPr lang="ru-RU" dirty="0"/>
              <a:t> </a:t>
            </a:r>
            <a:r>
              <a:rPr lang="ru-RU" dirty="0" err="1"/>
              <a:t>негізіндегі</a:t>
            </a:r>
            <a:r>
              <a:rPr lang="ru-RU" dirty="0"/>
              <a:t> </a:t>
            </a:r>
            <a:r>
              <a:rPr lang="ru-RU" dirty="0" err="1"/>
              <a:t>ультракүлгінді</a:t>
            </a:r>
            <a:r>
              <a:rPr lang="ru-RU" dirty="0"/>
              <a:t> фотолитография, λ=248 нм, λ=193 нм;</a:t>
            </a:r>
          </a:p>
          <a:p>
            <a:pPr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Экстремалды</a:t>
            </a:r>
            <a:r>
              <a:rPr lang="ru-RU" dirty="0"/>
              <a:t> (аса) </a:t>
            </a:r>
            <a:r>
              <a:rPr lang="ru-RU" dirty="0" err="1"/>
              <a:t>ультракүлгін</a:t>
            </a:r>
            <a:r>
              <a:rPr lang="ru-RU" dirty="0"/>
              <a:t> литография, λ=10—100 нм;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Рентгендік</a:t>
            </a:r>
            <a:r>
              <a:rPr lang="ru-RU" dirty="0"/>
              <a:t> литография, λ=0,1—10 нм;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литография;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Ионды-сәулелі</a:t>
            </a:r>
            <a:r>
              <a:rPr lang="ru-RU" dirty="0"/>
              <a:t> литография;</a:t>
            </a:r>
          </a:p>
          <a:p>
            <a:pPr algn="l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Нанобаспалы</a:t>
            </a:r>
            <a:r>
              <a:rPr lang="ru-RU" dirty="0"/>
              <a:t> литография.</a:t>
            </a:r>
          </a:p>
          <a:p>
            <a:pPr algn="just"/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31057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8E7C-059C-090B-7675-097DC098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EC941D5-E92A-CD18-0D8D-CEAAF332624A}"/>
              </a:ext>
            </a:extLst>
          </p:cNvPr>
          <p:cNvGrpSpPr/>
          <p:nvPr/>
        </p:nvGrpSpPr>
        <p:grpSpPr>
          <a:xfrm>
            <a:off x="0" y="659157"/>
            <a:ext cx="11963766" cy="5212721"/>
            <a:chOff x="114117" y="300938"/>
            <a:chExt cx="11963766" cy="5212721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4C81B866-C010-B818-303C-2D0F005908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36" b="16523"/>
            <a:stretch/>
          </p:blipFill>
          <p:spPr bwMode="auto">
            <a:xfrm>
              <a:off x="331822" y="3003679"/>
              <a:ext cx="11395122" cy="156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D293BEC-E141-EE06-512E-7C982B5F32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089"/>
            <a:stretch/>
          </p:blipFill>
          <p:spPr bwMode="auto">
            <a:xfrm>
              <a:off x="114117" y="300938"/>
              <a:ext cx="11963766" cy="198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482D39-4FB4-19CD-0C2F-E77F943A2B20}"/>
                </a:ext>
              </a:extLst>
            </p:cNvPr>
            <p:cNvSpPr txBox="1"/>
            <p:nvPr/>
          </p:nvSpPr>
          <p:spPr>
            <a:xfrm>
              <a:off x="697583" y="2201207"/>
              <a:ext cx="3315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/>
                <a:t>Төсеніш бетті дайындау</a:t>
              </a:r>
              <a:endParaRPr lang="ru-KZ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F9C9BC-D8BF-FB4D-E8B1-07D02F1128B9}"/>
                </a:ext>
              </a:extLst>
            </p:cNvPr>
            <p:cNvSpPr txBox="1"/>
            <p:nvPr/>
          </p:nvSpPr>
          <p:spPr>
            <a:xfrm>
              <a:off x="4777606" y="2201206"/>
              <a:ext cx="2631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/>
                <a:t>Фоторезистті жағу </a:t>
              </a:r>
              <a:endParaRPr lang="ru-KZ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C1190E-25E2-DE8F-EB43-C529DA47D3A1}"/>
                </a:ext>
              </a:extLst>
            </p:cNvPr>
            <p:cNvSpPr txBox="1"/>
            <p:nvPr/>
          </p:nvSpPr>
          <p:spPr>
            <a:xfrm>
              <a:off x="8516340" y="2201205"/>
              <a:ext cx="3054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/>
                <a:t>Экспозиция (әсер ету)</a:t>
              </a:r>
              <a:endParaRPr lang="ru-KZ" sz="2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F212A9-6988-F628-F7F4-2317CC313DFC}"/>
                </a:ext>
              </a:extLst>
            </p:cNvPr>
            <p:cNvSpPr txBox="1"/>
            <p:nvPr/>
          </p:nvSpPr>
          <p:spPr>
            <a:xfrm>
              <a:off x="798058" y="4682662"/>
              <a:ext cx="311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/>
                <a:t>Фоторезисттегі көрініс</a:t>
              </a:r>
              <a:endParaRPr lang="ru-KZ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A18689-E99D-B81E-E0B5-BFD99E49130F}"/>
                </a:ext>
              </a:extLst>
            </p:cNvPr>
            <p:cNvSpPr txBox="1"/>
            <p:nvPr/>
          </p:nvSpPr>
          <p:spPr>
            <a:xfrm>
              <a:off x="4536257" y="4682662"/>
              <a:ext cx="2340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/>
                <a:t>Электротұндыру</a:t>
              </a:r>
              <a:endParaRPr lang="ru-KZ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3DA27D-8A67-F8D3-7E36-804BBB3C8543}"/>
                </a:ext>
              </a:extLst>
            </p:cNvPr>
            <p:cNvSpPr txBox="1"/>
            <p:nvPr/>
          </p:nvSpPr>
          <p:spPr>
            <a:xfrm>
              <a:off x="8873425" y="4682662"/>
              <a:ext cx="26251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2400" dirty="0"/>
                <a:t>Фоторезистті алып</a:t>
              </a:r>
            </a:p>
            <a:p>
              <a:pPr algn="ctr"/>
              <a:r>
                <a:rPr lang="kk-KZ" sz="2400" dirty="0"/>
                <a:t>тастау</a:t>
              </a:r>
              <a:endParaRPr lang="ru-K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2301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782485-1EDC-9079-704A-E91C43139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804"/>
            <a:ext cx="10515600" cy="58941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/>
              <a:t>Фоторезистті</a:t>
            </a:r>
            <a:r>
              <a:rPr lang="ru-RU" b="1" dirty="0"/>
              <a:t> </a:t>
            </a:r>
            <a:r>
              <a:rPr lang="ru-RU" b="1" dirty="0" err="1"/>
              <a:t>алып</a:t>
            </a:r>
            <a:r>
              <a:rPr lang="ru-RU" b="1" dirty="0"/>
              <a:t> </a:t>
            </a:r>
            <a:r>
              <a:rPr lang="ru-RU" b="1" dirty="0" err="1"/>
              <a:t>тастау</a:t>
            </a:r>
            <a:endParaRPr lang="ru-RU" b="1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Фотолитография </a:t>
            </a:r>
            <a:r>
              <a:rPr lang="ru-RU" dirty="0" err="1"/>
              <a:t>процесінің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 – </a:t>
            </a:r>
            <a:r>
              <a:rPr lang="ru-RU" dirty="0" err="1"/>
              <a:t>фоторезистті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тастау</a:t>
            </a:r>
            <a:r>
              <a:rPr lang="ru-RU" dirty="0"/>
              <a:t>. </a:t>
            </a:r>
            <a:r>
              <a:rPr lang="ru-RU" dirty="0" err="1"/>
              <a:t>Өңделген</a:t>
            </a:r>
            <a:r>
              <a:rPr lang="ru-RU" dirty="0"/>
              <a:t> </a:t>
            </a:r>
            <a:r>
              <a:rPr lang="ru-RU" dirty="0" err="1"/>
              <a:t>бетінен</a:t>
            </a:r>
            <a:r>
              <a:rPr lang="ru-RU" dirty="0"/>
              <a:t> </a:t>
            </a:r>
            <a:r>
              <a:rPr lang="ru-RU" dirty="0" err="1"/>
              <a:t>фоторезисті</a:t>
            </a:r>
            <a:r>
              <a:rPr lang="ru-RU" dirty="0"/>
              <a:t> </a:t>
            </a:r>
            <a:r>
              <a:rPr lang="ru-RU" dirty="0" err="1"/>
              <a:t>кетіру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сұйықтықта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диметилсульфоксид, </a:t>
            </a:r>
            <a:r>
              <a:rPr lang="en-US" dirty="0"/>
              <a:t>N — </a:t>
            </a:r>
            <a:r>
              <a:rPr lang="ru-RU" dirty="0" err="1"/>
              <a:t>метилпирролидон</a:t>
            </a:r>
            <a:r>
              <a:rPr lang="ru-RU" dirty="0"/>
              <a:t>, </a:t>
            </a:r>
            <a:r>
              <a:rPr lang="ru-RU" dirty="0" err="1"/>
              <a:t>күкірт</a:t>
            </a:r>
            <a:r>
              <a:rPr lang="ru-RU" dirty="0"/>
              <a:t> </a:t>
            </a:r>
            <a:r>
              <a:rPr lang="ru-RU" dirty="0" err="1"/>
              <a:t>қышқылы</a:t>
            </a:r>
            <a:r>
              <a:rPr lang="ru-RU" dirty="0"/>
              <a:t> мен </a:t>
            </a:r>
            <a:r>
              <a:rPr lang="ru-RU" dirty="0" err="1"/>
              <a:t>сутегі</a:t>
            </a:r>
            <a:r>
              <a:rPr lang="ru-RU" dirty="0"/>
              <a:t> </a:t>
            </a:r>
            <a:r>
              <a:rPr lang="ru-RU" dirty="0" err="1"/>
              <a:t>асқын</a:t>
            </a:r>
            <a:r>
              <a:rPr lang="ru-RU" dirty="0"/>
              <a:t> </a:t>
            </a:r>
            <a:r>
              <a:rPr lang="ru-RU" dirty="0" err="1"/>
              <a:t>тотығының</a:t>
            </a:r>
            <a:r>
              <a:rPr lang="ru-RU" dirty="0"/>
              <a:t> </a:t>
            </a:r>
            <a:r>
              <a:rPr lang="ru-RU" dirty="0" err="1"/>
              <a:t>қоспасы</a:t>
            </a:r>
            <a:r>
              <a:rPr lang="ru-RU" dirty="0"/>
              <a:t>)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оттегі</a:t>
            </a:r>
            <a:r>
              <a:rPr lang="ru-RU" dirty="0"/>
              <a:t> бар </a:t>
            </a:r>
            <a:r>
              <a:rPr lang="ru-RU" dirty="0" err="1"/>
              <a:t>плазмада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Әдетте</a:t>
            </a:r>
            <a:r>
              <a:rPr lang="ru-RU" dirty="0"/>
              <a:t>,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түсіргіштер</a:t>
            </a:r>
            <a:r>
              <a:rPr lang="ru-RU" dirty="0"/>
              <a:t> тек </a:t>
            </a:r>
            <a:r>
              <a:rPr lang="ru-RU" dirty="0" err="1"/>
              <a:t>фоторезистердің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топтарына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Кері</a:t>
            </a:r>
            <a:r>
              <a:rPr lang="ru-RU" dirty="0"/>
              <a:t> фотолитография </a:t>
            </a:r>
            <a:r>
              <a:rPr lang="ru-RU" dirty="0" err="1"/>
              <a:t>процестерінде</a:t>
            </a:r>
            <a:r>
              <a:rPr lang="ru-RU" dirty="0"/>
              <a:t> </a:t>
            </a:r>
            <a:r>
              <a:rPr lang="ru-RU" dirty="0" err="1"/>
              <a:t>фоторезистпен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оны </a:t>
            </a:r>
            <a:r>
              <a:rPr lang="ru-RU" dirty="0" err="1"/>
              <a:t>жабатын</a:t>
            </a:r>
            <a:r>
              <a:rPr lang="ru-RU" dirty="0"/>
              <a:t> материал </a:t>
            </a:r>
            <a:r>
              <a:rPr lang="ru-RU" dirty="0" err="1"/>
              <a:t>пленкасы</a:t>
            </a:r>
            <a:r>
              <a:rPr lang="ru-RU" dirty="0"/>
              <a:t> да </a:t>
            </a:r>
            <a:r>
              <a:rPr lang="ru-RU" dirty="0" err="1"/>
              <a:t>жойылады</a:t>
            </a:r>
            <a:r>
              <a:rPr lang="ru-RU" dirty="0"/>
              <a:t>.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алдыңғы</a:t>
            </a:r>
            <a:r>
              <a:rPr lang="ru-RU" dirty="0"/>
              <a:t> </a:t>
            </a:r>
            <a:r>
              <a:rPr lang="ru-RU" dirty="0" err="1"/>
              <a:t>қадамдарда</a:t>
            </a:r>
            <a:r>
              <a:rPr lang="ru-RU" dirty="0"/>
              <a:t> адгезия </a:t>
            </a:r>
            <a:r>
              <a:rPr lang="ru-RU" dirty="0" err="1"/>
              <a:t>күшейткіштері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шағылыстыруға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жабындар</a:t>
            </a:r>
            <a:r>
              <a:rPr lang="ru-RU" dirty="0"/>
              <a:t> </a:t>
            </a:r>
            <a:r>
              <a:rPr lang="ru-RU" dirty="0" err="1"/>
              <a:t>қолданылса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тастағышпен</a:t>
            </a:r>
            <a:r>
              <a:rPr lang="ru-RU" dirty="0"/>
              <a:t> де </a:t>
            </a:r>
            <a:r>
              <a:rPr lang="ru-RU" dirty="0" err="1"/>
              <a:t>жойылады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60058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1303A7-C6B3-0E04-8DEA-96591220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97"/>
            <a:ext cx="10515600" cy="5931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Рентгендік</a:t>
            </a:r>
            <a:r>
              <a:rPr lang="ru-RU" b="1" i="1" dirty="0">
                <a:solidFill>
                  <a:srgbClr val="FF0000"/>
                </a:solidFill>
              </a:rPr>
              <a:t> литография </a:t>
            </a:r>
            <a:r>
              <a:rPr lang="ru-RU" dirty="0"/>
              <a:t>–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чиптерді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; рентген </a:t>
            </a:r>
            <a:r>
              <a:rPr lang="ru-RU" dirty="0" err="1"/>
              <a:t>сәулелерінің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резистің</a:t>
            </a:r>
            <a:r>
              <a:rPr lang="ru-RU" dirty="0"/>
              <a:t> </a:t>
            </a:r>
            <a:r>
              <a:rPr lang="ru-RU" dirty="0" err="1"/>
              <a:t>экспозициясын</a:t>
            </a:r>
            <a:r>
              <a:rPr lang="ru-RU" dirty="0"/>
              <a:t> (</a:t>
            </a:r>
            <a:r>
              <a:rPr lang="ru-RU" dirty="0" err="1"/>
              <a:t>сәулеленуін</a:t>
            </a:r>
            <a:r>
              <a:rPr lang="ru-RU" dirty="0"/>
              <a:t>) </a:t>
            </a:r>
            <a:r>
              <a:rPr lang="ru-RU" dirty="0" err="1"/>
              <a:t>пайдаланатын</a:t>
            </a:r>
            <a:r>
              <a:rPr lang="ru-RU" dirty="0"/>
              <a:t> фотолитография </a:t>
            </a:r>
            <a:r>
              <a:rPr lang="ru-RU" dirty="0" err="1"/>
              <a:t>нұсқасы</a:t>
            </a:r>
            <a:r>
              <a:rPr lang="ru-RU" dirty="0"/>
              <a:t>. </a:t>
            </a:r>
            <a:r>
              <a:rPr lang="ru-RU" dirty="0" err="1"/>
              <a:t>Рентгендік</a:t>
            </a:r>
            <a:r>
              <a:rPr lang="ru-RU" dirty="0"/>
              <a:t> литография 0.4-5.0 нм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бар </a:t>
            </a:r>
            <a:r>
              <a:rPr lang="ru-RU" dirty="0" err="1"/>
              <a:t>жұмсақ</a:t>
            </a:r>
            <a:r>
              <a:rPr lang="ru-RU" dirty="0"/>
              <a:t> рентген </a:t>
            </a:r>
            <a:r>
              <a:rPr lang="ru-RU" dirty="0" err="1"/>
              <a:t>сәулелерін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 Рентген </a:t>
            </a:r>
            <a:r>
              <a:rPr lang="ru-RU" dirty="0" err="1"/>
              <a:t>сәулесі</a:t>
            </a:r>
            <a:r>
              <a:rPr lang="ru-RU" dirty="0"/>
              <a:t> шаблон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өтеді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резист </a:t>
            </a:r>
            <a:r>
              <a:rPr lang="ru-RU" dirty="0" err="1"/>
              <a:t>қабатын</a:t>
            </a:r>
            <a:r>
              <a:rPr lang="ru-RU" dirty="0"/>
              <a:t> </a:t>
            </a:r>
            <a:r>
              <a:rPr lang="ru-RU" dirty="0" err="1"/>
              <a:t>сәулелейді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Электрондық</a:t>
            </a:r>
            <a:r>
              <a:rPr lang="ru-RU" b="1" i="1" dirty="0">
                <a:solidFill>
                  <a:srgbClr val="FF0000"/>
                </a:solidFill>
              </a:rPr>
              <a:t> литография </a:t>
            </a:r>
            <a:r>
              <a:rPr lang="ru-RU" b="1" i="1" dirty="0" err="1">
                <a:solidFill>
                  <a:srgbClr val="FF0000"/>
                </a:solidFill>
              </a:rPr>
              <a:t>немесе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катодты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сәулелік</a:t>
            </a:r>
            <a:r>
              <a:rPr lang="ru-RU" b="1" i="1" dirty="0">
                <a:solidFill>
                  <a:srgbClr val="FF0000"/>
                </a:solidFill>
              </a:rPr>
              <a:t> литография </a:t>
            </a:r>
            <a:r>
              <a:rPr lang="ru-RU" dirty="0"/>
              <a:t>–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сәулені</a:t>
            </a:r>
            <a:r>
              <a:rPr lang="ru-RU" dirty="0"/>
              <a:t> </a:t>
            </a:r>
            <a:r>
              <a:rPr lang="ru-RU" dirty="0" err="1"/>
              <a:t>қолданатын</a:t>
            </a:r>
            <a:r>
              <a:rPr lang="ru-RU" dirty="0"/>
              <a:t> </a:t>
            </a:r>
            <a:r>
              <a:rPr lang="ru-RU" dirty="0" err="1"/>
              <a:t>нанолитография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Иондық-сәулелік</a:t>
            </a:r>
            <a:r>
              <a:rPr lang="ru-RU" b="1" i="1" dirty="0">
                <a:solidFill>
                  <a:srgbClr val="FF0000"/>
                </a:solidFill>
              </a:rPr>
              <a:t> литография </a:t>
            </a:r>
            <a:r>
              <a:rPr lang="ru-RU" dirty="0"/>
              <a:t>(</a:t>
            </a:r>
            <a:r>
              <a:rPr lang="ru-RU" dirty="0" err="1"/>
              <a:t>ағылш</a:t>
            </a:r>
            <a:r>
              <a:rPr lang="ru-RU" dirty="0"/>
              <a:t>. </a:t>
            </a:r>
            <a:r>
              <a:rPr lang="en-US" dirty="0"/>
              <a:t>ion beam lithography) - </a:t>
            </a:r>
            <a:r>
              <a:rPr lang="ru-RU" dirty="0" err="1"/>
              <a:t>нанометрлік</a:t>
            </a:r>
            <a:r>
              <a:rPr lang="ru-RU" dirty="0"/>
              <a:t> </a:t>
            </a:r>
            <a:r>
              <a:rPr lang="ru-RU" dirty="0" err="1"/>
              <a:t>қиманың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сәулелерімен</a:t>
            </a:r>
            <a:r>
              <a:rPr lang="ru-RU" dirty="0"/>
              <a:t> </a:t>
            </a:r>
            <a:r>
              <a:rPr lang="ru-RU" dirty="0" err="1"/>
              <a:t>резисті</a:t>
            </a:r>
            <a:r>
              <a:rPr lang="ru-RU" dirty="0"/>
              <a:t> </a:t>
            </a:r>
            <a:r>
              <a:rPr lang="ru-RU" dirty="0" err="1"/>
              <a:t>экспозициялау</a:t>
            </a:r>
            <a:r>
              <a:rPr lang="ru-RU" dirty="0"/>
              <a:t> (</a:t>
            </a:r>
            <a:r>
              <a:rPr lang="ru-RU" dirty="0" err="1"/>
              <a:t>сәулелендіру</a:t>
            </a:r>
            <a:r>
              <a:rPr lang="ru-RU" dirty="0"/>
              <a:t>) бар </a:t>
            </a:r>
            <a:r>
              <a:rPr lang="ru-RU" dirty="0" err="1"/>
              <a:t>литографиялық</a:t>
            </a:r>
            <a:r>
              <a:rPr lang="ru-RU" dirty="0"/>
              <a:t> </a:t>
            </a:r>
            <a:r>
              <a:rPr lang="ru-RU" dirty="0" err="1"/>
              <a:t>процесті</a:t>
            </a:r>
            <a:r>
              <a:rPr lang="ru-RU" dirty="0"/>
              <a:t> </a:t>
            </a:r>
            <a:r>
              <a:rPr lang="ru-RU" dirty="0" err="1"/>
              <a:t>пайдаланатын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чиптерді</a:t>
            </a:r>
            <a:r>
              <a:rPr lang="ru-RU" dirty="0"/>
              <a:t> </a:t>
            </a:r>
            <a:r>
              <a:rPr lang="ru-RU" dirty="0" err="1"/>
              <a:t>дайындау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. </a:t>
            </a:r>
            <a:r>
              <a:rPr lang="ru-RU" sz="1900" dirty="0"/>
              <a:t>(</a:t>
            </a:r>
            <a:r>
              <a:rPr lang="ru-RU" sz="1900" dirty="0" err="1"/>
              <a:t>жалғасы</a:t>
            </a:r>
            <a:r>
              <a:rPr lang="ru-RU" sz="1900" dirty="0"/>
              <a:t> </a:t>
            </a:r>
            <a:r>
              <a:rPr lang="ru-RU" sz="1900" dirty="0" err="1"/>
              <a:t>келесі</a:t>
            </a:r>
            <a:r>
              <a:rPr lang="ru-RU" sz="1900" dirty="0"/>
              <a:t> </a:t>
            </a:r>
            <a:r>
              <a:rPr lang="ru-RU" sz="1900" dirty="0" err="1"/>
              <a:t>бетте</a:t>
            </a:r>
            <a:r>
              <a:rPr lang="ru-RU" sz="1900" dirty="0"/>
              <a:t>)</a:t>
            </a:r>
            <a:endParaRPr lang="ru-KZ" sz="1900" dirty="0"/>
          </a:p>
        </p:txBody>
      </p:sp>
    </p:spTree>
    <p:extLst>
      <p:ext uri="{BB962C8B-B14F-4D97-AF65-F5344CB8AC3E}">
        <p14:creationId xmlns:p14="http://schemas.microsoft.com/office/powerpoint/2010/main" val="4136870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C429EB-71E4-9D71-4145-D3201CD3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51"/>
            <a:ext cx="10841610" cy="59130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сәулелік</a:t>
            </a:r>
            <a:r>
              <a:rPr lang="ru-RU" dirty="0"/>
              <a:t> </a:t>
            </a:r>
            <a:r>
              <a:rPr lang="ru-RU" dirty="0" err="1"/>
              <a:t>литографияда</a:t>
            </a:r>
            <a:r>
              <a:rPr lang="ru-RU" dirty="0"/>
              <a:t> </a:t>
            </a:r>
            <a:r>
              <a:rPr lang="ru-RU" dirty="0" err="1"/>
              <a:t>полимерлі</a:t>
            </a:r>
            <a:r>
              <a:rPr lang="ru-RU" dirty="0"/>
              <a:t> </a:t>
            </a:r>
            <a:r>
              <a:rPr lang="ru-RU" dirty="0" err="1"/>
              <a:t>резисттарды</a:t>
            </a:r>
            <a:r>
              <a:rPr lang="ru-RU" dirty="0"/>
              <a:t> </a:t>
            </a:r>
            <a:r>
              <a:rPr lang="ru-RU" dirty="0" err="1"/>
              <a:t>экспозициялау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жеңіл</a:t>
            </a:r>
            <a:r>
              <a:rPr lang="ru-RU" dirty="0"/>
              <a:t> </a:t>
            </a:r>
            <a:r>
              <a:rPr lang="ru-RU" dirty="0" err="1"/>
              <a:t>иондар</a:t>
            </a:r>
            <a:r>
              <a:rPr lang="ru-RU" dirty="0"/>
              <a:t> – </a:t>
            </a:r>
            <a:r>
              <a:rPr lang="ru-RU" dirty="0" err="1"/>
              <a:t>протондар</a:t>
            </a:r>
            <a:r>
              <a:rPr lang="ru-RU" dirty="0"/>
              <a:t>, гелий </a:t>
            </a:r>
            <a:r>
              <a:rPr lang="ru-RU" dirty="0" err="1"/>
              <a:t>иондары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Ауыр</a:t>
            </a:r>
            <a:r>
              <a:rPr lang="ru-RU" dirty="0"/>
              <a:t> </a:t>
            </a:r>
            <a:r>
              <a:rPr lang="ru-RU" dirty="0" err="1"/>
              <a:t>иондарды</a:t>
            </a:r>
            <a:r>
              <a:rPr lang="ru-RU" dirty="0"/>
              <a:t> </a:t>
            </a:r>
            <a:r>
              <a:rPr lang="ru-RU" dirty="0" err="1"/>
              <a:t>қолдану</a:t>
            </a:r>
            <a:r>
              <a:rPr lang="ru-RU" dirty="0"/>
              <a:t> </a:t>
            </a:r>
            <a:r>
              <a:rPr lang="ru-RU" dirty="0" err="1"/>
              <a:t>төсемшені</a:t>
            </a:r>
            <a:r>
              <a:rPr lang="ru-RU" dirty="0"/>
              <a:t> </a:t>
            </a:r>
            <a:r>
              <a:rPr lang="ru-RU" dirty="0" err="1"/>
              <a:t>легирлеуге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қосылыстардың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ru-RU" dirty="0" err="1"/>
              <a:t>қабаттарын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.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литография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айырмашылықтар</a:t>
            </a:r>
            <a:r>
              <a:rPr lang="ru-RU" dirty="0"/>
              <a:t> </a:t>
            </a:r>
            <a:r>
              <a:rPr lang="ru-RU" dirty="0" err="1"/>
              <a:t>электронның</a:t>
            </a:r>
            <a:r>
              <a:rPr lang="ru-RU" dirty="0"/>
              <a:t> </a:t>
            </a:r>
            <a:r>
              <a:rPr lang="ru-RU" dirty="0" err="1"/>
              <a:t>массасымен</a:t>
            </a:r>
            <a:r>
              <a:rPr lang="ru-RU" dirty="0"/>
              <a:t> </a:t>
            </a:r>
            <a:r>
              <a:rPr lang="ru-RU" dirty="0" err="1"/>
              <a:t>салыстырғанда</a:t>
            </a:r>
            <a:r>
              <a:rPr lang="ru-RU" dirty="0"/>
              <a:t> </a:t>
            </a:r>
            <a:r>
              <a:rPr lang="ru-RU" dirty="0" err="1"/>
              <a:t>ионның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массасына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ионның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жүйе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Иондардың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ru-RU" dirty="0" err="1"/>
              <a:t>шоғыры</a:t>
            </a:r>
            <a:r>
              <a:rPr lang="ru-RU" dirty="0"/>
              <a:t> </a:t>
            </a:r>
            <a:r>
              <a:rPr lang="ru-RU" dirty="0" err="1"/>
              <a:t>электрондар</a:t>
            </a:r>
            <a:r>
              <a:rPr lang="ru-RU" dirty="0"/>
              <a:t> </a:t>
            </a:r>
            <a:r>
              <a:rPr lang="ru-RU" dirty="0" err="1"/>
              <a:t>шоғырына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нысанада</a:t>
            </a:r>
            <a:r>
              <a:rPr lang="ru-RU" dirty="0"/>
              <a:t> </a:t>
            </a:r>
            <a:r>
              <a:rPr lang="ru-RU" dirty="0" err="1"/>
              <a:t>әлсіз</a:t>
            </a:r>
            <a:r>
              <a:rPr lang="ru-RU" dirty="0"/>
              <a:t> </a:t>
            </a:r>
            <a:r>
              <a:rPr lang="ru-RU" dirty="0" err="1"/>
              <a:t>бұрыштық</a:t>
            </a:r>
            <a:r>
              <a:rPr lang="ru-RU" dirty="0"/>
              <a:t> </a:t>
            </a:r>
            <a:r>
              <a:rPr lang="ru-RU" dirty="0" err="1"/>
              <a:t>шашырауға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сәулелік</a:t>
            </a:r>
            <a:r>
              <a:rPr lang="ru-RU" dirty="0"/>
              <a:t> литография </a:t>
            </a:r>
            <a:r>
              <a:rPr lang="ru-RU" dirty="0" err="1"/>
              <a:t>катодты</a:t>
            </a:r>
            <a:r>
              <a:rPr lang="ru-RU" dirty="0"/>
              <a:t> </a:t>
            </a:r>
            <a:r>
              <a:rPr lang="ru-RU" dirty="0" err="1"/>
              <a:t>сәулеге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ажыратымдылыққа</a:t>
            </a:r>
            <a:r>
              <a:rPr lang="ru-RU" dirty="0"/>
              <a:t> (</a:t>
            </a:r>
            <a:r>
              <a:rPr lang="ru-RU" dirty="0" err="1"/>
              <a:t>дәлдікке</a:t>
            </a:r>
            <a:r>
              <a:rPr lang="ru-RU" dirty="0"/>
              <a:t>) </a:t>
            </a:r>
            <a:r>
              <a:rPr lang="ru-RU" dirty="0" err="1"/>
              <a:t>ие</a:t>
            </a:r>
            <a:r>
              <a:rPr lang="ru-RU" dirty="0"/>
              <a:t>. </a:t>
            </a:r>
            <a:r>
              <a:rPr lang="ru-RU" dirty="0" err="1"/>
              <a:t>Полимерлі</a:t>
            </a:r>
            <a:r>
              <a:rPr lang="ru-RU" dirty="0"/>
              <a:t> </a:t>
            </a:r>
            <a:r>
              <a:rPr lang="ru-RU" dirty="0" err="1"/>
              <a:t>резисттардағы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сәуленің</a:t>
            </a:r>
            <a:r>
              <a:rPr lang="ru-RU" dirty="0"/>
              <a:t> энергия </a:t>
            </a:r>
            <a:r>
              <a:rPr lang="ru-RU" dirty="0" err="1"/>
              <a:t>шығыны</a:t>
            </a: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сәуленің</a:t>
            </a:r>
            <a:r>
              <a:rPr lang="ru-RU" dirty="0"/>
              <a:t> энергия </a:t>
            </a:r>
            <a:r>
              <a:rPr lang="ru-RU" dirty="0" err="1"/>
              <a:t>шығынынан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100 </a:t>
            </a:r>
            <a:r>
              <a:rPr lang="ru-RU" dirty="0" err="1"/>
              <a:t>есе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сәулеге</a:t>
            </a:r>
            <a:r>
              <a:rPr lang="ru-RU" dirty="0"/>
              <a:t> </a:t>
            </a:r>
            <a:r>
              <a:rPr lang="ru-RU" dirty="0" err="1"/>
              <a:t>резисттардың</a:t>
            </a:r>
            <a:r>
              <a:rPr lang="ru-RU" dirty="0"/>
              <a:t> </a:t>
            </a:r>
            <a:r>
              <a:rPr lang="ru-RU" dirty="0" err="1"/>
              <a:t>сезімталдығы</a:t>
            </a:r>
            <a:r>
              <a:rPr lang="ru-RU" dirty="0"/>
              <a:t> да </a:t>
            </a:r>
            <a:r>
              <a:rPr lang="ru-RU" dirty="0" err="1"/>
              <a:t>жоғары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, </a:t>
            </a:r>
            <a:r>
              <a:rPr lang="ru-RU" dirty="0" err="1"/>
              <a:t>резисттардың</a:t>
            </a:r>
            <a:r>
              <a:rPr lang="ru-RU" dirty="0"/>
              <a:t> </a:t>
            </a:r>
            <a:r>
              <a:rPr lang="ru-RU" dirty="0" err="1"/>
              <a:t>жұқа</a:t>
            </a:r>
            <a:r>
              <a:rPr lang="ru-RU" dirty="0"/>
              <a:t> </a:t>
            </a:r>
            <a:r>
              <a:rPr lang="ru-RU" dirty="0" err="1"/>
              <a:t>иондық</a:t>
            </a:r>
            <a:r>
              <a:rPr lang="ru-RU" dirty="0"/>
              <a:t> </a:t>
            </a:r>
            <a:r>
              <a:rPr lang="ru-RU" dirty="0" err="1"/>
              <a:t>сәулемен</a:t>
            </a:r>
            <a:r>
              <a:rPr lang="ru-RU" dirty="0"/>
              <a:t> </a:t>
            </a:r>
            <a:r>
              <a:rPr lang="ru-RU" dirty="0" err="1"/>
              <a:t>экспозициясы</a:t>
            </a: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сәулеге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тезірек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 </a:t>
            </a:r>
            <a:r>
              <a:rPr lang="ru-RU" dirty="0" err="1"/>
              <a:t>дегенді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94332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1F903A-670D-C214-3B64-23326822D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Нанобаспалы</a:t>
            </a:r>
            <a:r>
              <a:rPr lang="ru-RU" b="1" i="1" dirty="0">
                <a:solidFill>
                  <a:srgbClr val="FF0000"/>
                </a:solidFill>
              </a:rPr>
              <a:t> литография </a:t>
            </a:r>
            <a:r>
              <a:rPr lang="ru-RU" dirty="0"/>
              <a:t>(</a:t>
            </a:r>
            <a:r>
              <a:rPr lang="ru-RU" dirty="0" err="1"/>
              <a:t>ағылш</a:t>
            </a:r>
            <a:r>
              <a:rPr lang="ru-RU" dirty="0"/>
              <a:t>. </a:t>
            </a:r>
            <a:r>
              <a:rPr lang="en-US" dirty="0"/>
              <a:t>nanoimprint lithography) - </a:t>
            </a:r>
            <a:r>
              <a:rPr lang="ru-RU" dirty="0" err="1"/>
              <a:t>наноқұрылымның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схеманың</a:t>
            </a:r>
            <a:r>
              <a:rPr lang="ru-RU" dirty="0"/>
              <a:t> </a:t>
            </a:r>
            <a:r>
              <a:rPr lang="ru-RU" dirty="0" err="1"/>
              <a:t>бейнесін</a:t>
            </a:r>
            <a:r>
              <a:rPr lang="ru-RU" dirty="0"/>
              <a:t> </a:t>
            </a:r>
            <a:r>
              <a:rPr lang="ru-RU" dirty="0" err="1"/>
              <a:t>қапталған</a:t>
            </a:r>
            <a:r>
              <a:rPr lang="ru-RU" dirty="0"/>
              <a:t> </a:t>
            </a:r>
            <a:r>
              <a:rPr lang="ru-RU" dirty="0" err="1"/>
              <a:t>субстратқа</a:t>
            </a:r>
            <a:r>
              <a:rPr lang="ru-RU" dirty="0"/>
              <a:t> </a:t>
            </a:r>
            <a:r>
              <a:rPr lang="ru-RU" dirty="0" err="1"/>
              <a:t>тасымалдауға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кейіннен</a:t>
            </a:r>
            <a:r>
              <a:rPr lang="ru-RU" dirty="0"/>
              <a:t> </a:t>
            </a:r>
            <a:r>
              <a:rPr lang="ru-RU" dirty="0" err="1"/>
              <a:t>деформацияланған</a:t>
            </a:r>
            <a:r>
              <a:rPr lang="ru-RU" dirty="0"/>
              <a:t> </a:t>
            </a:r>
            <a:r>
              <a:rPr lang="ru-RU" dirty="0" err="1"/>
              <a:t>жабынды</a:t>
            </a:r>
            <a:r>
              <a:rPr lang="ru-RU" dirty="0"/>
              <a:t> </a:t>
            </a:r>
            <a:r>
              <a:rPr lang="ru-RU" dirty="0" err="1"/>
              <a:t>оюмен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субстратта</a:t>
            </a:r>
            <a:r>
              <a:rPr lang="ru-RU" dirty="0"/>
              <a:t> </a:t>
            </a:r>
            <a:r>
              <a:rPr lang="ru-RU" dirty="0" err="1"/>
              <a:t>наноқұрылымды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схема </a:t>
            </a:r>
            <a:r>
              <a:rPr lang="ru-RU" dirty="0" err="1"/>
              <a:t>элементтерін</a:t>
            </a:r>
            <a:r>
              <a:rPr lang="ru-RU" dirty="0"/>
              <a:t> </a:t>
            </a:r>
            <a:r>
              <a:rPr lang="ru-RU" dirty="0" err="1"/>
              <a:t>қалыптастырумен</a:t>
            </a:r>
            <a:r>
              <a:rPr lang="ru-RU" dirty="0"/>
              <a:t> </a:t>
            </a:r>
            <a:r>
              <a:rPr lang="ru-RU" dirty="0" err="1"/>
              <a:t>мөртабанмен</a:t>
            </a:r>
            <a:r>
              <a:rPr lang="ru-RU" dirty="0"/>
              <a:t> </a:t>
            </a:r>
            <a:r>
              <a:rPr lang="ru-RU" dirty="0" err="1"/>
              <a:t>жабынның</a:t>
            </a:r>
            <a:r>
              <a:rPr lang="ru-RU" dirty="0"/>
              <a:t> </a:t>
            </a:r>
            <a:r>
              <a:rPr lang="ru-RU" dirty="0" err="1"/>
              <a:t>деформациясын</a:t>
            </a:r>
            <a:r>
              <a:rPr lang="ru-RU" dirty="0"/>
              <a:t> </a:t>
            </a:r>
            <a:r>
              <a:rPr lang="ru-RU" dirty="0" err="1"/>
              <a:t>қамтитын</a:t>
            </a:r>
            <a:r>
              <a:rPr lang="ru-RU" dirty="0"/>
              <a:t> технология.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08085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0F33DC-DDAC-EC31-4314-F48FC2199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10"/>
            <a:ext cx="11107994" cy="5960653"/>
          </a:xfrm>
        </p:spPr>
        <p:txBody>
          <a:bodyPr/>
          <a:lstStyle/>
          <a:p>
            <a:pPr algn="just"/>
            <a:r>
              <a:rPr lang="ru-RU" dirty="0"/>
              <a:t>Фотолитография – </a:t>
            </a:r>
            <a:r>
              <a:rPr lang="ru-RU" dirty="0" err="1"/>
              <a:t>микроэлектроникада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микротехнологияның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түрлерінде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>
                <a:highlight>
                  <a:srgbClr val="00FF00"/>
                </a:highlight>
              </a:rPr>
              <a:t>печатная плата </a:t>
            </a:r>
            <a:r>
              <a:rPr lang="ru-RU" dirty="0" err="1"/>
              <a:t>өндірісінде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материалдың</a:t>
            </a:r>
            <a:r>
              <a:rPr lang="ru-RU" dirty="0"/>
              <a:t> </a:t>
            </a:r>
            <a:r>
              <a:rPr lang="ru-RU" dirty="0" err="1"/>
              <a:t>бетінде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үлгіні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. </a:t>
            </a:r>
            <a:r>
              <a:rPr lang="ru-RU" dirty="0" err="1"/>
              <a:t>Жартылай</a:t>
            </a:r>
            <a:r>
              <a:rPr lang="ru-RU" dirty="0"/>
              <a:t> </a:t>
            </a:r>
            <a:r>
              <a:rPr lang="ru-RU" dirty="0" err="1"/>
              <a:t>өткізгіш</a:t>
            </a:r>
            <a:r>
              <a:rPr lang="ru-RU" dirty="0"/>
              <a:t> </a:t>
            </a:r>
            <a:r>
              <a:rPr lang="ru-RU" dirty="0" err="1"/>
              <a:t>құрылғыларды</a:t>
            </a:r>
            <a:r>
              <a:rPr lang="ru-RU" dirty="0"/>
              <a:t> </a:t>
            </a:r>
            <a:r>
              <a:rPr lang="ru-RU" dirty="0" err="1"/>
              <a:t>өндіруде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>
                <a:highlight>
                  <a:srgbClr val="00FF00"/>
                </a:highlight>
              </a:rPr>
              <a:t>планар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>
                <a:highlight>
                  <a:srgbClr val="00FF00"/>
                </a:highlight>
              </a:rPr>
              <a:t>технологиясының</a:t>
            </a:r>
            <a:r>
              <a:rPr lang="ru-RU" dirty="0">
                <a:highlight>
                  <a:srgbClr val="00FF00"/>
                </a:highlight>
              </a:rPr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әдістерінің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.</a:t>
            </a:r>
          </a:p>
          <a:p>
            <a:pPr algn="just"/>
            <a:endParaRPr lang="ru-K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FF12E1-D257-1FA0-2AB4-3FAA83F5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56" y="2366826"/>
            <a:ext cx="3319153" cy="25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BCBCE-6BB4-09B1-7B81-3E02E6EA1206}"/>
              </a:ext>
            </a:extLst>
          </p:cNvPr>
          <p:cNvSpPr txBox="1"/>
          <p:nvPr/>
        </p:nvSpPr>
        <p:spPr>
          <a:xfrm>
            <a:off x="2823932" y="2308985"/>
            <a:ext cx="1816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печатная плата 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C5837-9146-623D-A551-C42E6774EDC6}"/>
              </a:ext>
            </a:extLst>
          </p:cNvPr>
          <p:cNvSpPr txBox="1"/>
          <p:nvPr/>
        </p:nvSpPr>
        <p:spPr>
          <a:xfrm>
            <a:off x="4640826" y="2240485"/>
            <a:ext cx="73053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000" dirty="0" err="1"/>
              <a:t>Фотолитографияның</a:t>
            </a:r>
            <a:r>
              <a:rPr lang="ru-KZ" sz="2000" dirty="0"/>
              <a:t> </a:t>
            </a:r>
            <a:r>
              <a:rPr lang="ru-KZ" sz="2000" dirty="0" err="1"/>
              <a:t>литографияның</a:t>
            </a:r>
            <a:r>
              <a:rPr lang="ru-KZ" sz="2000" dirty="0"/>
              <a:t> </a:t>
            </a:r>
            <a:r>
              <a:rPr lang="ru-KZ" sz="2000" dirty="0" err="1"/>
              <a:t>басқа</a:t>
            </a:r>
            <a:r>
              <a:rPr lang="ru-KZ" sz="2000" dirty="0"/>
              <a:t> </a:t>
            </a:r>
            <a:r>
              <a:rPr lang="ru-KZ" sz="2000" dirty="0" err="1"/>
              <a:t>түрлерінен</a:t>
            </a:r>
            <a:r>
              <a:rPr lang="ru-KZ" sz="2000" dirty="0"/>
              <a:t> </a:t>
            </a:r>
            <a:r>
              <a:rPr lang="ru-KZ" sz="2000" dirty="0" err="1"/>
              <a:t>түбегейлі</a:t>
            </a:r>
            <a:r>
              <a:rPr lang="ru-KZ" sz="2000" dirty="0"/>
              <a:t> </a:t>
            </a:r>
            <a:r>
              <a:rPr lang="ru-KZ" sz="2000" dirty="0" err="1"/>
              <a:t>айырмашылығы</a:t>
            </a:r>
            <a:r>
              <a:rPr lang="kk-KZ" sz="2000" dirty="0"/>
              <a:t> </a:t>
            </a:r>
            <a:r>
              <a:rPr lang="ru-KZ" sz="2000" dirty="0"/>
              <a:t>–</a:t>
            </a:r>
            <a:r>
              <a:rPr lang="kk-KZ" sz="2000" dirty="0"/>
              <a:t> </a:t>
            </a:r>
            <a:r>
              <a:rPr lang="ru-KZ" sz="2000" dirty="0"/>
              <a:t>экспозиция </a:t>
            </a:r>
            <a:r>
              <a:rPr lang="ru-KZ" sz="2000" dirty="0" err="1"/>
              <a:t>жарықпен</a:t>
            </a:r>
            <a:r>
              <a:rPr lang="ru-KZ" sz="2000" dirty="0"/>
              <a:t> (</a:t>
            </a:r>
            <a:r>
              <a:rPr lang="ru-KZ" sz="2000" dirty="0" err="1"/>
              <a:t>көрінетін</a:t>
            </a:r>
            <a:r>
              <a:rPr lang="ru-KZ" sz="2000" dirty="0"/>
              <a:t> </a:t>
            </a:r>
            <a:r>
              <a:rPr lang="ru-KZ" sz="2000" dirty="0" err="1"/>
              <a:t>немесе</a:t>
            </a:r>
            <a:r>
              <a:rPr lang="ru-KZ" sz="2000" dirty="0"/>
              <a:t> </a:t>
            </a:r>
            <a:r>
              <a:rPr lang="ru-KZ" sz="2000" dirty="0" err="1"/>
              <a:t>ультракүлгін</a:t>
            </a:r>
            <a:r>
              <a:rPr lang="ru-KZ" sz="2000" dirty="0"/>
              <a:t>) </a:t>
            </a:r>
            <a:r>
              <a:rPr lang="ru-KZ" sz="2000" dirty="0" err="1"/>
              <a:t>жасалады</a:t>
            </a:r>
            <a:r>
              <a:rPr lang="ru-KZ" sz="2000" dirty="0"/>
              <a:t>, ал </a:t>
            </a:r>
            <a:r>
              <a:rPr lang="ru-KZ" sz="2000" dirty="0" err="1"/>
              <a:t>литографияның</a:t>
            </a:r>
            <a:r>
              <a:rPr lang="ru-KZ" sz="2000" dirty="0"/>
              <a:t> </a:t>
            </a:r>
            <a:r>
              <a:rPr lang="ru-KZ" sz="2000" dirty="0" err="1"/>
              <a:t>басқа</a:t>
            </a:r>
            <a:r>
              <a:rPr lang="ru-KZ" sz="2000" dirty="0"/>
              <a:t> </a:t>
            </a:r>
            <a:r>
              <a:rPr lang="ru-KZ" sz="2000" dirty="0" err="1"/>
              <a:t>түрлерінде</a:t>
            </a:r>
            <a:r>
              <a:rPr lang="ru-KZ" sz="2000" dirty="0"/>
              <a:t> </a:t>
            </a:r>
            <a:r>
              <a:rPr lang="ru-KZ" sz="2000" dirty="0" err="1"/>
              <a:t>бұл</a:t>
            </a:r>
            <a:r>
              <a:rPr lang="ru-KZ" sz="2000" dirty="0"/>
              <a:t> </a:t>
            </a:r>
            <a:r>
              <a:rPr lang="ru-KZ" sz="2000" dirty="0" err="1"/>
              <a:t>үшін</a:t>
            </a:r>
            <a:r>
              <a:rPr lang="ru-KZ" sz="2000" dirty="0"/>
              <a:t> рентген </a:t>
            </a:r>
            <a:r>
              <a:rPr lang="ru-KZ" sz="2000" dirty="0" err="1"/>
              <a:t>сәулелері</a:t>
            </a:r>
            <a:r>
              <a:rPr lang="ru-KZ" sz="2000" dirty="0"/>
              <a:t> (</a:t>
            </a:r>
            <a:r>
              <a:rPr lang="ru-KZ" sz="2000" dirty="0" err="1"/>
              <a:t>рентгендік</a:t>
            </a:r>
            <a:r>
              <a:rPr lang="ru-KZ" sz="2000" dirty="0"/>
              <a:t> литография), </a:t>
            </a:r>
            <a:r>
              <a:rPr lang="ru-KZ" sz="2000" dirty="0" err="1"/>
              <a:t>электрондар</a:t>
            </a:r>
            <a:r>
              <a:rPr lang="ru-KZ" sz="2000" dirty="0"/>
              <a:t> (</a:t>
            </a:r>
            <a:r>
              <a:rPr lang="ru-KZ" sz="2000" dirty="0" err="1"/>
              <a:t>катодты</a:t>
            </a:r>
            <a:r>
              <a:rPr lang="ru-KZ" sz="2000" dirty="0"/>
              <a:t> </a:t>
            </a:r>
            <a:r>
              <a:rPr lang="ru-KZ" sz="2000" dirty="0" err="1"/>
              <a:t>сәулелік</a:t>
            </a:r>
            <a:r>
              <a:rPr lang="ru-KZ" sz="2000" dirty="0"/>
              <a:t> литография) </a:t>
            </a:r>
            <a:r>
              <a:rPr lang="ru-KZ" sz="2000" dirty="0" err="1"/>
              <a:t>немесе</a:t>
            </a:r>
            <a:r>
              <a:rPr lang="ru-KZ" sz="2000" dirty="0"/>
              <a:t> </a:t>
            </a:r>
            <a:r>
              <a:rPr lang="ru-KZ" sz="2000" dirty="0" err="1"/>
              <a:t>иондар</a:t>
            </a:r>
            <a:r>
              <a:rPr lang="ru-KZ" sz="2000" dirty="0"/>
              <a:t> </a:t>
            </a:r>
            <a:r>
              <a:rPr lang="ru-KZ" sz="2000" dirty="0" err="1"/>
              <a:t>ағыны</a:t>
            </a:r>
            <a:r>
              <a:rPr lang="ru-KZ" sz="2000" dirty="0"/>
              <a:t> (</a:t>
            </a:r>
            <a:r>
              <a:rPr lang="ru-KZ" sz="2000" dirty="0" err="1"/>
              <a:t>иондық</a:t>
            </a:r>
            <a:r>
              <a:rPr lang="ru-KZ" sz="2000" dirty="0"/>
              <a:t> </a:t>
            </a:r>
            <a:r>
              <a:rPr lang="ru-KZ" sz="2000" dirty="0" err="1"/>
              <a:t>сәулелік</a:t>
            </a:r>
            <a:r>
              <a:rPr lang="ru-KZ" sz="2000" dirty="0"/>
              <a:t> литография) </a:t>
            </a:r>
            <a:r>
              <a:rPr lang="ru-KZ" sz="2000" dirty="0" err="1"/>
              <a:t>және</a:t>
            </a:r>
            <a:r>
              <a:rPr lang="ru-KZ" sz="2000" dirty="0"/>
              <a:t> </a:t>
            </a:r>
            <a:r>
              <a:rPr lang="ru-KZ" sz="2000" dirty="0" err="1"/>
              <a:t>басқалары</a:t>
            </a:r>
            <a:r>
              <a:rPr lang="ru-KZ" sz="2000" dirty="0"/>
              <a:t> </a:t>
            </a:r>
            <a:r>
              <a:rPr lang="ru-KZ" sz="2000" dirty="0" err="1"/>
              <a:t>қолданылады</a:t>
            </a:r>
            <a:r>
              <a:rPr lang="ru-KZ" sz="2000" dirty="0"/>
              <a:t>.</a:t>
            </a:r>
            <a:endParaRPr lang="kk-KZ" sz="2000" dirty="0"/>
          </a:p>
          <a:p>
            <a:pPr algn="just"/>
            <a:endParaRPr lang="kk-KZ" sz="2000" dirty="0"/>
          </a:p>
          <a:p>
            <a:pPr algn="just"/>
            <a:r>
              <a:rPr lang="ru-KZ" sz="2000" dirty="0" err="1"/>
              <a:t>Фотолитографияда</a:t>
            </a:r>
            <a:r>
              <a:rPr lang="ru-KZ" sz="2000" dirty="0"/>
              <a:t> </a:t>
            </a:r>
            <a:r>
              <a:rPr lang="ru-KZ" sz="2000" dirty="0" err="1"/>
              <a:t>қол</a:t>
            </a:r>
            <a:r>
              <a:rPr lang="ru-KZ" sz="2000" dirty="0"/>
              <a:t> </a:t>
            </a:r>
            <a:r>
              <a:rPr lang="ru-KZ" sz="2000" dirty="0" err="1"/>
              <a:t>жеткізуге</a:t>
            </a:r>
            <a:r>
              <a:rPr lang="ru-KZ" sz="2000" dirty="0"/>
              <a:t> </a:t>
            </a:r>
            <a:r>
              <a:rPr lang="ru-KZ" sz="2000" dirty="0" err="1"/>
              <a:t>болатын</a:t>
            </a:r>
            <a:r>
              <a:rPr lang="ru-KZ" sz="2000" dirty="0"/>
              <a:t> </a:t>
            </a:r>
            <a:r>
              <a:rPr lang="ru-KZ" sz="2000" dirty="0" err="1"/>
              <a:t>сурет</a:t>
            </a:r>
            <a:r>
              <a:rPr lang="ru-KZ" sz="2000" dirty="0"/>
              <a:t> </a:t>
            </a:r>
            <a:r>
              <a:rPr lang="ru-KZ" sz="2000" dirty="0" err="1"/>
              <a:t>бөлшектерінің</a:t>
            </a:r>
            <a:r>
              <a:rPr lang="ru-KZ" sz="2000" dirty="0"/>
              <a:t> </a:t>
            </a:r>
            <a:r>
              <a:rPr lang="ru-KZ" sz="2000" dirty="0" err="1"/>
              <a:t>ең</a:t>
            </a:r>
            <a:r>
              <a:rPr lang="ru-KZ" sz="2000" dirty="0"/>
              <a:t> </a:t>
            </a:r>
            <a:r>
              <a:rPr lang="ru-KZ" sz="2000" dirty="0" err="1"/>
              <a:t>кіші</a:t>
            </a:r>
            <a:r>
              <a:rPr lang="ru-KZ" sz="2000" dirty="0"/>
              <a:t> </a:t>
            </a:r>
            <a:r>
              <a:rPr lang="ru-KZ" sz="2000" dirty="0" err="1"/>
              <a:t>өлшемдері</a:t>
            </a:r>
            <a:r>
              <a:rPr lang="kk-KZ" sz="2000" dirty="0"/>
              <a:t> </a:t>
            </a:r>
            <a:r>
              <a:rPr lang="ru-KZ" sz="2000" dirty="0"/>
              <a:t>(</a:t>
            </a:r>
            <a:r>
              <a:rPr lang="ru-KZ" sz="2000" dirty="0" err="1"/>
              <a:t>ажыратымдылық</a:t>
            </a:r>
            <a:r>
              <a:rPr lang="ru-KZ" sz="2000" dirty="0"/>
              <a:t>): </a:t>
            </a:r>
            <a:endParaRPr lang="kk-KZ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DA5D9-CAC0-AC42-45C6-5D52B23E9C4B}"/>
              </a:ext>
            </a:extLst>
          </p:cNvPr>
          <p:cNvSpPr txBox="1"/>
          <p:nvPr/>
        </p:nvSpPr>
        <p:spPr>
          <a:xfrm>
            <a:off x="1164356" y="5068148"/>
            <a:ext cx="107818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000" dirty="0" err="1"/>
              <a:t>қолданылатын</a:t>
            </a:r>
            <a:r>
              <a:rPr lang="ru-KZ" sz="2000" dirty="0"/>
              <a:t> </a:t>
            </a:r>
            <a:r>
              <a:rPr lang="ru-KZ" sz="2000" dirty="0" err="1">
                <a:highlight>
                  <a:srgbClr val="00FF00"/>
                </a:highlight>
              </a:rPr>
              <a:t>сәулеленудің</a:t>
            </a:r>
            <a:r>
              <a:rPr lang="ru-KZ" sz="2000" dirty="0">
                <a:highlight>
                  <a:srgbClr val="00FF00"/>
                </a:highlight>
              </a:rPr>
              <a:t> </a:t>
            </a:r>
            <a:r>
              <a:rPr lang="ru-KZ" sz="2000" dirty="0" err="1">
                <a:highlight>
                  <a:srgbClr val="00FF00"/>
                </a:highlight>
              </a:rPr>
              <a:t>толқын</a:t>
            </a:r>
            <a:r>
              <a:rPr lang="ru-KZ" sz="2000" dirty="0">
                <a:highlight>
                  <a:srgbClr val="00FF00"/>
                </a:highlight>
              </a:rPr>
              <a:t> </a:t>
            </a:r>
            <a:r>
              <a:rPr lang="ru-KZ" sz="2000" dirty="0" err="1">
                <a:highlight>
                  <a:srgbClr val="00FF00"/>
                </a:highlight>
              </a:rPr>
              <a:t>ұзындығы</a:t>
            </a:r>
            <a:r>
              <a:rPr lang="kk-KZ" sz="2000" dirty="0">
                <a:highlight>
                  <a:srgbClr val="00FF00"/>
                </a:highlight>
              </a:rPr>
              <a:t>на</a:t>
            </a:r>
            <a:r>
              <a:rPr lang="ru-KZ" sz="2000" dirty="0"/>
              <a:t>, </a:t>
            </a:r>
            <a:r>
              <a:rPr lang="ru-KZ" sz="2000" dirty="0" err="1"/>
              <a:t>экспозицияда</a:t>
            </a:r>
            <a:r>
              <a:rPr lang="ru-KZ" sz="2000" dirty="0"/>
              <a:t> </a:t>
            </a:r>
            <a:r>
              <a:rPr lang="ru-KZ" sz="2000" dirty="0" err="1"/>
              <a:t>қолданылатын</a:t>
            </a:r>
            <a:r>
              <a:rPr lang="kk-KZ" sz="2000" dirty="0"/>
              <a:t> </a:t>
            </a:r>
            <a:r>
              <a:rPr lang="ru-KZ" sz="2000" dirty="0"/>
              <a:t>оптика сапа</a:t>
            </a:r>
            <a:r>
              <a:rPr lang="kk-KZ" sz="2000" dirty="0"/>
              <a:t>сына байланысты</a:t>
            </a:r>
            <a:r>
              <a:rPr lang="ru-KZ" sz="2000" dirty="0"/>
              <a:t>. </a:t>
            </a:r>
            <a:endParaRPr lang="kk-KZ" sz="2000" dirty="0"/>
          </a:p>
          <a:p>
            <a:pPr algn="just"/>
            <a:endParaRPr lang="kk-KZ" sz="2000" dirty="0"/>
          </a:p>
          <a:p>
            <a:pPr algn="just"/>
            <a:r>
              <a:rPr lang="ru-KZ" sz="2000" dirty="0" err="1"/>
              <a:t>Арнайы</a:t>
            </a:r>
            <a:r>
              <a:rPr lang="ru-KZ" sz="2000" dirty="0"/>
              <a:t> </a:t>
            </a:r>
            <a:r>
              <a:rPr lang="ru-KZ" sz="2000" dirty="0" err="1"/>
              <a:t>әдістерді</a:t>
            </a:r>
            <a:r>
              <a:rPr lang="ru-KZ" sz="2000" dirty="0"/>
              <a:t> </a:t>
            </a:r>
            <a:r>
              <a:rPr lang="ru-KZ" sz="2000" dirty="0" err="1"/>
              <a:t>қолдану</a:t>
            </a:r>
            <a:r>
              <a:rPr lang="ru-KZ" sz="2000" dirty="0"/>
              <a:t> (</a:t>
            </a:r>
            <a:r>
              <a:rPr lang="kk-KZ" sz="2000" dirty="0"/>
              <a:t>иммерсионды</a:t>
            </a:r>
            <a:r>
              <a:rPr lang="ru-KZ" sz="2000" dirty="0"/>
              <a:t> литография) </a:t>
            </a:r>
            <a:r>
              <a:rPr lang="ru-KZ" sz="2000" dirty="0" err="1"/>
              <a:t>теориялық</a:t>
            </a:r>
            <a:r>
              <a:rPr lang="ru-KZ" sz="2000" dirty="0"/>
              <a:t> </a:t>
            </a:r>
            <a:r>
              <a:rPr lang="ru-KZ" sz="2000" dirty="0" err="1"/>
              <a:t>тұрғыдан</a:t>
            </a:r>
            <a:r>
              <a:rPr lang="ru-KZ" sz="2000" dirty="0"/>
              <a:t> </a:t>
            </a:r>
            <a:r>
              <a:rPr lang="kk-KZ" sz="2000" dirty="0"/>
              <a:t>4-5</a:t>
            </a:r>
            <a:r>
              <a:rPr lang="ru-KZ" sz="2000" dirty="0"/>
              <a:t> нм-</a:t>
            </a:r>
            <a:r>
              <a:rPr lang="ru-KZ" sz="2000" dirty="0" err="1"/>
              <a:t>ге</a:t>
            </a:r>
            <a:r>
              <a:rPr lang="ru-KZ" sz="2000" dirty="0"/>
              <a:t> </a:t>
            </a:r>
            <a:r>
              <a:rPr lang="ru-KZ" sz="2000" dirty="0" err="1"/>
              <a:t>дейі</a:t>
            </a:r>
            <a:r>
              <a:rPr lang="kk-KZ" sz="2000" dirty="0"/>
              <a:t>гі өлшемді </a:t>
            </a:r>
            <a:r>
              <a:rPr lang="ru-KZ" sz="2000" dirty="0" err="1"/>
              <a:t>алуға</a:t>
            </a:r>
            <a:r>
              <a:rPr lang="ru-KZ" sz="2000" dirty="0"/>
              <a:t> </a:t>
            </a:r>
            <a:r>
              <a:rPr lang="ru-KZ" sz="2000" dirty="0" err="1"/>
              <a:t>мүмкіндік</a:t>
            </a:r>
            <a:r>
              <a:rPr lang="ru-KZ" sz="2000" dirty="0"/>
              <a:t> </a:t>
            </a:r>
            <a:r>
              <a:rPr lang="ru-KZ" sz="2000" dirty="0" err="1"/>
              <a:t>береді</a:t>
            </a:r>
            <a:r>
              <a:rPr lang="ru-K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70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803770-15C9-21A6-1390-5DDAFDE57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46" y="362615"/>
            <a:ext cx="2797405" cy="12857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540A1D-CA37-CD60-D6CD-7DDE2AF41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7" y="4188987"/>
            <a:ext cx="3934500" cy="25425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92B304-D8FA-9AB3-AA9A-E082D1558AEA}"/>
              </a:ext>
            </a:extLst>
          </p:cNvPr>
          <p:cNvSpPr txBox="1"/>
          <p:nvPr/>
        </p:nvSpPr>
        <p:spPr>
          <a:xfrm>
            <a:off x="3939799" y="5844618"/>
            <a:ext cx="46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</a:t>
            </a:r>
            <a:endParaRPr lang="ru-KZ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6185F-A1A1-DBCF-193F-3CC2D0903206}"/>
              </a:ext>
            </a:extLst>
          </p:cNvPr>
          <p:cNvSpPr txBox="1"/>
          <p:nvPr/>
        </p:nvSpPr>
        <p:spPr>
          <a:xfrm>
            <a:off x="2810153" y="5530079"/>
            <a:ext cx="49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Zn</a:t>
            </a:r>
            <a:endParaRPr lang="ru-KZ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C313D-0E72-2B1A-E2E0-4B68D9E7E403}"/>
              </a:ext>
            </a:extLst>
          </p:cNvPr>
          <p:cNvSpPr txBox="1"/>
          <p:nvPr/>
        </p:nvSpPr>
        <p:spPr>
          <a:xfrm>
            <a:off x="1537585" y="4826927"/>
            <a:ext cx="112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Al, B</a:t>
            </a:r>
            <a:r>
              <a:rPr lang="kk-KZ" sz="2400" dirty="0"/>
              <a:t>, </a:t>
            </a:r>
            <a:r>
              <a:rPr lang="en-US" sz="2400" dirty="0"/>
              <a:t>In</a:t>
            </a:r>
            <a:endParaRPr lang="ru-KZ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E9C6A07-1279-F484-5974-2F4756E78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15" y="829816"/>
            <a:ext cx="2605742" cy="36781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52967E-5F37-A711-A721-C5C9DF64B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193" y="5581086"/>
            <a:ext cx="5315884" cy="115041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8384CCB-7CC0-0287-6E5F-50BAD61C000C}"/>
              </a:ext>
            </a:extLst>
          </p:cNvPr>
          <p:cNvGrpSpPr/>
          <p:nvPr/>
        </p:nvGrpSpPr>
        <p:grpSpPr>
          <a:xfrm>
            <a:off x="7023753" y="2109740"/>
            <a:ext cx="4694549" cy="2548560"/>
            <a:chOff x="3939799" y="193894"/>
            <a:chExt cx="4694549" cy="254856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38A86F7-73AE-AD4C-5F68-E759A763F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9799" y="193894"/>
              <a:ext cx="4694549" cy="190935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9A6ADF3-C961-457D-63C5-275BD626C9FB}"/>
                </a:ext>
              </a:extLst>
            </p:cNvPr>
            <p:cNvSpPr txBox="1"/>
            <p:nvPr/>
          </p:nvSpPr>
          <p:spPr>
            <a:xfrm>
              <a:off x="4408197" y="2157679"/>
              <a:ext cx="1372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n-</a:t>
              </a:r>
              <a:r>
                <a:rPr lang="kk-KZ" sz="3200" dirty="0"/>
                <a:t>типті</a:t>
              </a:r>
              <a:endParaRPr lang="ru-KZ" sz="32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FD9F96-5982-0FB0-7675-E71976281090}"/>
                </a:ext>
              </a:extLst>
            </p:cNvPr>
            <p:cNvSpPr txBox="1"/>
            <p:nvPr/>
          </p:nvSpPr>
          <p:spPr>
            <a:xfrm>
              <a:off x="6782687" y="2157678"/>
              <a:ext cx="13724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3200" dirty="0"/>
                <a:t>р</a:t>
              </a:r>
              <a:r>
                <a:rPr lang="en-US" sz="3200" dirty="0"/>
                <a:t>-</a:t>
              </a:r>
              <a:r>
                <a:rPr lang="kk-KZ" sz="3200" dirty="0"/>
                <a:t>типті</a:t>
              </a:r>
              <a:endParaRPr lang="ru-KZ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278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1D8834-DF6F-9719-DE93-C207AFB67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91" y="254523"/>
            <a:ext cx="1718281" cy="26921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1C83E3-1546-2CBD-A6C6-75FDEF5E4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30" y="2946703"/>
            <a:ext cx="1718281" cy="1214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4098B6-EA2D-CC06-3FB8-19B78E958E62}"/>
              </a:ext>
            </a:extLst>
          </p:cNvPr>
          <p:cNvSpPr txBox="1"/>
          <p:nvPr/>
        </p:nvSpPr>
        <p:spPr>
          <a:xfrm>
            <a:off x="2205872" y="1090340"/>
            <a:ext cx="2542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/>
              <a:t>Экспозиция және </a:t>
            </a:r>
          </a:p>
          <a:p>
            <a:pPr algn="ctr"/>
            <a:r>
              <a:rPr lang="kk-KZ" sz="2400" dirty="0"/>
              <a:t>химиялық ою</a:t>
            </a:r>
            <a:endParaRPr lang="ru-KZ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B22F48-1099-16FA-7C39-3902999C5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30" y="4936664"/>
            <a:ext cx="9601200" cy="9810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7BABD9-2AE9-0235-C487-90C2790E9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724" y="722063"/>
            <a:ext cx="2753106" cy="28320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4BBE53-647F-CCC3-3CF8-622422A4EE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973" y="206591"/>
            <a:ext cx="3245914" cy="33475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A90A9D-9843-D43F-DF42-D27E74B09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3973" y="3547218"/>
            <a:ext cx="3245914" cy="15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53793D-EFEE-5608-6B96-C27EE9C3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93" y="355045"/>
            <a:ext cx="9841557" cy="42169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1E58F9-5766-FDCF-49D4-13BD18CFC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08" y="4939842"/>
            <a:ext cx="91535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0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503FE58-EBF2-B5D0-42F1-B5BCA33E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20" y="735944"/>
            <a:ext cx="1191899" cy="59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4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68161-08DF-5E90-3202-E108C36E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57"/>
            <a:ext cx="10515600" cy="559107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Фотолитография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процессінің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inux Libertine"/>
              </a:rPr>
              <a:t>этаптары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519DE8-5C36-334C-E2BE-894406841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 b="79238"/>
          <a:stretch/>
        </p:blipFill>
        <p:spPr bwMode="auto">
          <a:xfrm>
            <a:off x="227782" y="874103"/>
            <a:ext cx="2977533" cy="343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503FE58-EBF2-B5D0-42F1-B5BCA33E3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20" y="735944"/>
            <a:ext cx="1191899" cy="59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AADBE7F-9058-2A5B-6A2D-BB4F07B883F3}"/>
              </a:ext>
            </a:extLst>
          </p:cNvPr>
          <p:cNvSpPr/>
          <p:nvPr/>
        </p:nvSpPr>
        <p:spPr>
          <a:xfrm>
            <a:off x="5354320" y="629264"/>
            <a:ext cx="1391920" cy="1372256"/>
          </a:xfrm>
          <a:prstGeom prst="roundRect">
            <a:avLst/>
          </a:prstGeom>
          <a:noFill/>
          <a:ln w="793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89154B3-89BA-0E2D-EFE2-C4AAA91D48BC}"/>
              </a:ext>
            </a:extLst>
          </p:cNvPr>
          <p:cNvCxnSpPr/>
          <p:nvPr/>
        </p:nvCxnSpPr>
        <p:spPr>
          <a:xfrm flipH="1">
            <a:off x="3205315" y="735944"/>
            <a:ext cx="2149005" cy="320696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F028A44-5C59-F6E3-C634-6F1637018457}"/>
              </a:ext>
            </a:extLst>
          </p:cNvPr>
          <p:cNvCxnSpPr/>
          <p:nvPr/>
        </p:nvCxnSpPr>
        <p:spPr>
          <a:xfrm flipH="1">
            <a:off x="3205315" y="2001520"/>
            <a:ext cx="3429804" cy="2143760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69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1769</Words>
  <Application>Microsoft Office PowerPoint</Application>
  <PresentationFormat>Широкоэкранный</PresentationFormat>
  <Paragraphs>110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Linux Libertine</vt:lpstr>
      <vt:lpstr>Тема Office</vt:lpstr>
      <vt:lpstr>Фотолитография</vt:lpstr>
      <vt:lpstr>Планарлы технология</vt:lpstr>
      <vt:lpstr>Фотолитография түрлері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Фотолитография процессінің этаптары </vt:lpstr>
      <vt:lpstr>Фотолитография процессінің этаптары </vt:lpstr>
      <vt:lpstr>Фотолитография процессінің этаптары </vt:lpstr>
      <vt:lpstr>Фотолитография процессінің этаптары </vt:lpstr>
      <vt:lpstr>Фотолитография процессінің этаптары </vt:lpstr>
      <vt:lpstr>Фотолитография процессінің этаптары </vt:lpstr>
      <vt:lpstr>Фотолитография процессінің этаптары </vt:lpstr>
      <vt:lpstr>Фотолитография процессінің этаптары </vt:lpstr>
      <vt:lpstr>Фотолитография процессінің этаптары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Extreme ultraviolet lithography, EUV, EUVL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beibit</dc:creator>
  <cp:lastModifiedBy>beibit</cp:lastModifiedBy>
  <cp:revision>74</cp:revision>
  <dcterms:created xsi:type="dcterms:W3CDTF">2023-01-22T04:27:09Z</dcterms:created>
  <dcterms:modified xsi:type="dcterms:W3CDTF">2023-01-24T03:29:13Z</dcterms:modified>
</cp:coreProperties>
</file>